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image" Target="../media/image-8-27.png"/><Relationship Id="rId28" Type="http://schemas.openxmlformats.org/officeDocument/2006/relationships/image" Target="../media/image-8-28.png"/><Relationship Id="rId29" Type="http://schemas.openxmlformats.org/officeDocument/2006/relationships/image" Target="../media/image-8-29.png"/><Relationship Id="rId30" Type="http://schemas.openxmlformats.org/officeDocument/2006/relationships/image" Target="../media/image-8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578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001125" y="0"/>
            <a:ext cx="142875" cy="58578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85750"/>
            <a:ext cx="914400" cy="9144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99097" y="1314450"/>
            <a:ext cx="3945806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4050" b="1" dirty="0">
                <a:solidFill>
                  <a:srgbClr val="43A04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برافولينو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2599097" y="1943100"/>
            <a:ext cx="39458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6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تعلم ممتع. مستقبل مشرق.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2599097" y="2257425"/>
            <a:ext cx="394580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تعليمية تفاعلية متكاملة للأطفال من عمر 5-12 سنة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2714625"/>
            <a:ext cx="4286250" cy="285750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130164" y="5272088"/>
            <a:ext cx="85725" cy="342900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10" name="Text 5"/>
          <p:cNvSpPr/>
          <p:nvPr/>
        </p:nvSpPr>
        <p:spPr>
          <a:xfrm>
            <a:off x="285750" y="5257800"/>
            <a:ext cx="84441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عرض تسويقي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85750" y="5457825"/>
            <a:ext cx="8444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يونيو 2025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292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001125" y="0"/>
            <a:ext cx="142875" cy="55292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285750"/>
            <a:ext cx="85725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43A04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تحليل السوق التعليمي في الجزائر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7943850" y="628650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6" name="Text 3"/>
          <p:cNvSpPr/>
          <p:nvPr/>
        </p:nvSpPr>
        <p:spPr>
          <a:xfrm>
            <a:off x="4657725" y="828675"/>
            <a:ext cx="42005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حجم السوق والفرص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074419" y="1150144"/>
            <a:ext cx="6409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ملايين طفل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787400" y="1150144"/>
            <a:ext cx="12870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في الفئة العمرية 5-12 سنة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7694154" y="1407319"/>
            <a:ext cx="10212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نمو سنوي بنسبة 15%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6400130" y="1407319"/>
            <a:ext cx="12940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في سوق التعليم الإلكتروني 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8481613" y="1664494"/>
            <a:ext cx="2337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85%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706670" y="1664494"/>
            <a:ext cx="17749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من الأسر الجزائرية تمتلك هواتف ذكية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7887984" y="1921669"/>
            <a:ext cx="8273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نقص في المحتوى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762997" y="1921669"/>
            <a:ext cx="21249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التعليمي العربي المتوافق مع المنهج الجزائري 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4657725" y="2257425"/>
            <a:ext cx="42005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التحديات والفرص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815138" y="2571750"/>
            <a:ext cx="2043113" cy="10572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6929438" y="2686050"/>
            <a:ext cx="18145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DC262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التحديات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6929438" y="2943225"/>
            <a:ext cx="18145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انتشار الإنترنت المحدود في المناطق الريفية</a:t>
            </a:r>
            <a:endParaRPr lang="en-US" sz="732" dirty="0"/>
          </a:p>
        </p:txBody>
      </p:sp>
      <p:sp>
        <p:nvSpPr>
          <p:cNvPr id="19" name="Text 16"/>
          <p:cNvSpPr/>
          <p:nvPr/>
        </p:nvSpPr>
        <p:spPr>
          <a:xfrm>
            <a:off x="6929438" y="3228975"/>
            <a:ext cx="18145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المنافسة من التطبيقات العالمية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929438" y="3371850"/>
            <a:ext cx="18145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الحاجة لبناء الثقة في التعليم الرقمي</a:t>
            </a:r>
            <a:endParaRPr lang="en-US" sz="732" dirty="0"/>
          </a:p>
        </p:txBody>
      </p:sp>
      <p:sp>
        <p:nvSpPr>
          <p:cNvPr id="21" name="Shape 18"/>
          <p:cNvSpPr/>
          <p:nvPr/>
        </p:nvSpPr>
        <p:spPr>
          <a:xfrm>
            <a:off x="4657725" y="2571750"/>
            <a:ext cx="2043113" cy="10572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4772025" y="2686050"/>
            <a:ext cx="18145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الفرص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4772025" y="2943225"/>
            <a:ext cx="18145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دعم حكومي للتحول الرقمي في التعليم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4772025" y="3086100"/>
            <a:ext cx="18145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زيادة الوعي بأهمية التعليم المبكر</a:t>
            </a:r>
            <a:endParaRPr lang="en-US" sz="732" dirty="0"/>
          </a:p>
        </p:txBody>
      </p:sp>
      <p:sp>
        <p:nvSpPr>
          <p:cNvPr id="25" name="Text 22"/>
          <p:cNvSpPr/>
          <p:nvPr/>
        </p:nvSpPr>
        <p:spPr>
          <a:xfrm>
            <a:off x="4772025" y="3228975"/>
            <a:ext cx="18145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إمكانية التوسع لأسواق المغرب العربي</a:t>
            </a:r>
            <a:endParaRPr lang="en-US" sz="732" dirty="0"/>
          </a:p>
        </p:txBody>
      </p:sp>
      <p:sp>
        <p:nvSpPr>
          <p:cNvPr id="26" name="Shape 23"/>
          <p:cNvSpPr/>
          <p:nvPr/>
        </p:nvSpPr>
        <p:spPr>
          <a:xfrm>
            <a:off x="285750" y="828675"/>
            <a:ext cx="4200525" cy="23002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7" name="Text 24"/>
          <p:cNvSpPr/>
          <p:nvPr/>
        </p:nvSpPr>
        <p:spPr>
          <a:xfrm>
            <a:off x="400050" y="942975"/>
            <a:ext cx="39719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توزيع الفئات العمرية للأطفال في الجزائر</a:t>
            </a:r>
            <a:endParaRPr lang="en-US" sz="1046" dirty="0"/>
          </a:p>
        </p:txBody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228725"/>
            <a:ext cx="3971925" cy="1785938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285750" y="3300413"/>
            <a:ext cx="4200525" cy="19431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" name="Text 26"/>
          <p:cNvSpPr/>
          <p:nvPr/>
        </p:nvSpPr>
        <p:spPr>
          <a:xfrm>
            <a:off x="400050" y="3414713"/>
            <a:ext cx="39719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نمو سوق التعليم الإلكتروني (2020-2025)</a:t>
            </a:r>
            <a:endParaRPr lang="en-US" sz="1046" dirty="0"/>
          </a:p>
        </p:txBody>
      </p:sp>
      <p:pic>
        <p:nvPicPr>
          <p:cNvPr id="3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3700463"/>
            <a:ext cx="3971925" cy="1428750"/>
          </a:xfrm>
          <a:prstGeom prst="rect">
            <a:avLst/>
          </a:prstGeom>
        </p:spPr>
      </p:pic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820" y="4900613"/>
            <a:ext cx="812797" cy="457200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285750" y="5057775"/>
            <a:ext cx="9753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برافولينو التعليمية</a:t>
            </a:r>
            <a:endParaRPr lang="en-US" sz="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006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001125" y="0"/>
            <a:ext cx="142875" cy="550068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285750"/>
            <a:ext cx="457200" cy="457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04517" y="328613"/>
            <a:ext cx="228223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43A04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ميزات منصة برافولينو</a:t>
            </a:r>
            <a:endParaRPr lang="en-US" sz="2025" dirty="0"/>
          </a:p>
        </p:txBody>
      </p:sp>
      <p:sp>
        <p:nvSpPr>
          <p:cNvPr id="6" name="Shape 2"/>
          <p:cNvSpPr/>
          <p:nvPr/>
        </p:nvSpPr>
        <p:spPr>
          <a:xfrm>
            <a:off x="7372350" y="67151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7" name="Shape 3"/>
          <p:cNvSpPr/>
          <p:nvPr/>
        </p:nvSpPr>
        <p:spPr>
          <a:xfrm>
            <a:off x="6143625" y="914400"/>
            <a:ext cx="2714625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4"/>
          <p:cNvSpPr/>
          <p:nvPr/>
        </p:nvSpPr>
        <p:spPr>
          <a:xfrm>
            <a:off x="8463753" y="1057275"/>
            <a:ext cx="251622" cy="428625"/>
          </a:xfrm>
          <a:prstGeom prst="roundRect">
            <a:avLst/>
          </a:prstGeom>
          <a:solidFill>
            <a:srgbClr val="DBEAF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137" y="1185863"/>
            <a:ext cx="192881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86500" y="1057275"/>
            <a:ext cx="20629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متوافق مع المنهج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6286500" y="1314450"/>
            <a:ext cx="206295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دروس وأنشطة متوافقة تماماً مع المنهج الجزائري الرسمي للمرحلة الابتدائية</a:t>
            </a:r>
            <a:endParaRPr lang="en-US" sz="837" dirty="0"/>
          </a:p>
        </p:txBody>
      </p:sp>
      <p:sp>
        <p:nvSpPr>
          <p:cNvPr id="12" name="Shape 7"/>
          <p:cNvSpPr/>
          <p:nvPr/>
        </p:nvSpPr>
        <p:spPr>
          <a:xfrm>
            <a:off x="3257550" y="914400"/>
            <a:ext cx="2714625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8"/>
          <p:cNvSpPr/>
          <p:nvPr/>
        </p:nvSpPr>
        <p:spPr>
          <a:xfrm>
            <a:off x="5501860" y="1057275"/>
            <a:ext cx="327440" cy="428625"/>
          </a:xfrm>
          <a:prstGeom prst="roundRect">
            <a:avLst/>
          </a:prstGeom>
          <a:solidFill>
            <a:srgbClr val="D1FAE5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424" y="1185863"/>
            <a:ext cx="214313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400425" y="1057275"/>
            <a:ext cx="198713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التعلم باللعب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3400425" y="1314450"/>
            <a:ext cx="198713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ألعاب تعليمية تفاعلية تجعل التعلم ممتعاً ومحفزاً للأطفال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6143625" y="1971675"/>
            <a:ext cx="2714625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2"/>
          <p:cNvSpPr/>
          <p:nvPr/>
        </p:nvSpPr>
        <p:spPr>
          <a:xfrm>
            <a:off x="8460181" y="2114550"/>
            <a:ext cx="255194" cy="428625"/>
          </a:xfrm>
          <a:prstGeom prst="roundRect">
            <a:avLst/>
          </a:prstGeom>
          <a:solidFill>
            <a:srgbClr val="FEF3C7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067" y="2243138"/>
            <a:ext cx="171450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286500" y="2114550"/>
            <a:ext cx="20593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التعلم التكيفي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6286500" y="2371725"/>
            <a:ext cx="20593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يتكيف مع مستوى الطفل وسرعة تعلمه باستخدام الذكاء الاصطناعي</a:t>
            </a:r>
            <a:endParaRPr lang="en-US" sz="837" dirty="0"/>
          </a:p>
        </p:txBody>
      </p:sp>
      <p:sp>
        <p:nvSpPr>
          <p:cNvPr id="22" name="Shape 15"/>
          <p:cNvSpPr/>
          <p:nvPr/>
        </p:nvSpPr>
        <p:spPr>
          <a:xfrm>
            <a:off x="3257550" y="1971675"/>
            <a:ext cx="2714625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16"/>
          <p:cNvSpPr/>
          <p:nvPr/>
        </p:nvSpPr>
        <p:spPr>
          <a:xfrm>
            <a:off x="5525774" y="2114550"/>
            <a:ext cx="303526" cy="428625"/>
          </a:xfrm>
          <a:prstGeom prst="roundRect">
            <a:avLst/>
          </a:prstGeom>
          <a:solidFill>
            <a:srgbClr val="FEE2E2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826" y="2243138"/>
            <a:ext cx="171450" cy="17145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3400425" y="2114550"/>
            <a:ext cx="201104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تقارير تقدم شاملة</a:t>
            </a:r>
            <a:endParaRPr lang="en-US" sz="1046" dirty="0"/>
          </a:p>
        </p:txBody>
      </p:sp>
      <p:sp>
        <p:nvSpPr>
          <p:cNvPr id="26" name="Text 18"/>
          <p:cNvSpPr/>
          <p:nvPr/>
        </p:nvSpPr>
        <p:spPr>
          <a:xfrm>
            <a:off x="3400425" y="2371725"/>
            <a:ext cx="201104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متابعة دقيقة لتقدم الطفل مع تقارير مفصلة للأولياء والمعلمين</a:t>
            </a:r>
            <a:endParaRPr lang="en-US" sz="837" dirty="0"/>
          </a:p>
        </p:txBody>
      </p:sp>
      <p:sp>
        <p:nvSpPr>
          <p:cNvPr id="27" name="Shape 19"/>
          <p:cNvSpPr/>
          <p:nvPr/>
        </p:nvSpPr>
        <p:spPr>
          <a:xfrm>
            <a:off x="6143625" y="3028950"/>
            <a:ext cx="2714625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8" name="Shape 20"/>
          <p:cNvSpPr/>
          <p:nvPr/>
        </p:nvSpPr>
        <p:spPr>
          <a:xfrm>
            <a:off x="8380902" y="3171825"/>
            <a:ext cx="334473" cy="428625"/>
          </a:xfrm>
          <a:prstGeom prst="roundRect">
            <a:avLst/>
          </a:prstGeom>
          <a:solidFill>
            <a:srgbClr val="DBEAFE"/>
          </a:solidFill>
          <a:ln/>
        </p:spPr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414" y="3300413"/>
            <a:ext cx="171450" cy="17145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6286500" y="3171825"/>
            <a:ext cx="198010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ثقافي أصيل</a:t>
            </a:r>
            <a:endParaRPr lang="en-US" sz="1046" dirty="0"/>
          </a:p>
        </p:txBody>
      </p:sp>
      <p:sp>
        <p:nvSpPr>
          <p:cNvPr id="31" name="Text 22"/>
          <p:cNvSpPr/>
          <p:nvPr/>
        </p:nvSpPr>
        <p:spPr>
          <a:xfrm>
            <a:off x="6286500" y="3429000"/>
            <a:ext cx="198010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قصص وأنشطة تعزز الهوية الجزائرية والعربية الإسلامية</a:t>
            </a:r>
            <a:endParaRPr lang="en-US" sz="837" dirty="0"/>
          </a:p>
        </p:txBody>
      </p:sp>
      <p:sp>
        <p:nvSpPr>
          <p:cNvPr id="32" name="Shape 23"/>
          <p:cNvSpPr/>
          <p:nvPr/>
        </p:nvSpPr>
        <p:spPr>
          <a:xfrm>
            <a:off x="3257550" y="3028950"/>
            <a:ext cx="2714625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3" name="Shape 24"/>
          <p:cNvSpPr/>
          <p:nvPr/>
        </p:nvSpPr>
        <p:spPr>
          <a:xfrm>
            <a:off x="5531244" y="3171825"/>
            <a:ext cx="298056" cy="428625"/>
          </a:xfrm>
          <a:prstGeom prst="roundRect">
            <a:avLst/>
          </a:prstGeom>
          <a:solidFill>
            <a:srgbClr val="D1FAE5"/>
          </a:solidFill>
          <a:ln/>
        </p:spPr>
      </p:sp>
      <p:pic>
        <p:nvPicPr>
          <p:cNvPr id="3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4561" y="3300413"/>
            <a:ext cx="171450" cy="1714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3400425" y="3171825"/>
            <a:ext cx="20165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بيئة آمنة للأطفال</a:t>
            </a:r>
            <a:endParaRPr lang="en-US" sz="1046" dirty="0"/>
          </a:p>
        </p:txBody>
      </p:sp>
      <p:sp>
        <p:nvSpPr>
          <p:cNvPr id="36" name="Text 26"/>
          <p:cNvSpPr/>
          <p:nvPr/>
        </p:nvSpPr>
        <p:spPr>
          <a:xfrm>
            <a:off x="3400425" y="3429000"/>
            <a:ext cx="20165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خالية من الإعلانات والمحتوى غير المناسب مع رقابة أبوية كاملة</a:t>
            </a:r>
            <a:endParaRPr lang="en-US" sz="837" dirty="0"/>
          </a:p>
        </p:txBody>
      </p:sp>
      <p:sp>
        <p:nvSpPr>
          <p:cNvPr id="37" name="Shape 27"/>
          <p:cNvSpPr/>
          <p:nvPr/>
        </p:nvSpPr>
        <p:spPr>
          <a:xfrm>
            <a:off x="285750" y="914400"/>
            <a:ext cx="2800350" cy="23574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8" name="Text 28"/>
          <p:cNvSpPr/>
          <p:nvPr/>
        </p:nvSpPr>
        <p:spPr>
          <a:xfrm>
            <a:off x="428625" y="1057275"/>
            <a:ext cx="2514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المواد التعليمية</a:t>
            </a:r>
            <a:endParaRPr lang="en-US" sz="1046" dirty="0"/>
          </a:p>
        </p:txBody>
      </p:sp>
      <p:pic>
        <p:nvPicPr>
          <p:cNvPr id="3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25" y="1343025"/>
            <a:ext cx="2514600" cy="1785938"/>
          </a:xfrm>
          <a:prstGeom prst="rect">
            <a:avLst/>
          </a:prstGeom>
        </p:spPr>
      </p:pic>
      <p:sp>
        <p:nvSpPr>
          <p:cNvPr id="40" name="Shape 29"/>
          <p:cNvSpPr/>
          <p:nvPr/>
        </p:nvSpPr>
        <p:spPr>
          <a:xfrm>
            <a:off x="285750" y="3443288"/>
            <a:ext cx="2800350" cy="17716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1" name="Text 30"/>
          <p:cNvSpPr/>
          <p:nvPr/>
        </p:nvSpPr>
        <p:spPr>
          <a:xfrm>
            <a:off x="428625" y="3586163"/>
            <a:ext cx="2514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لماذا منصتنا؟</a:t>
            </a:r>
            <a:endParaRPr lang="en-US" sz="1046" dirty="0"/>
          </a:p>
        </p:txBody>
      </p:sp>
      <p:pic>
        <p:nvPicPr>
          <p:cNvPr id="4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8925" y="3900488"/>
            <a:ext cx="114300" cy="114300"/>
          </a:xfrm>
          <a:prstGeom prst="rect">
            <a:avLst/>
          </a:prstGeom>
        </p:spPr>
      </p:pic>
      <p:sp>
        <p:nvSpPr>
          <p:cNvPr id="43" name="Text 31"/>
          <p:cNvSpPr/>
          <p:nvPr/>
        </p:nvSpPr>
        <p:spPr>
          <a:xfrm>
            <a:off x="1177072" y="3871913"/>
            <a:ext cx="159470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تصميم خصيصاً للأطفال الجزائريين</a:t>
            </a:r>
            <a:endParaRPr lang="en-US" sz="837" dirty="0"/>
          </a:p>
        </p:txBody>
      </p:sp>
      <p:pic>
        <p:nvPicPr>
          <p:cNvPr id="4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8925" y="4157663"/>
            <a:ext cx="114300" cy="114300"/>
          </a:xfrm>
          <a:prstGeom prst="rect">
            <a:avLst/>
          </a:prstGeom>
        </p:spPr>
      </p:pic>
      <p:sp>
        <p:nvSpPr>
          <p:cNvPr id="45" name="Text 32"/>
          <p:cNvSpPr/>
          <p:nvPr/>
        </p:nvSpPr>
        <p:spPr>
          <a:xfrm>
            <a:off x="1437819" y="4129088"/>
            <a:ext cx="13339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واجهة عربية سهلة الاستخدام</a:t>
            </a:r>
            <a:endParaRPr lang="en-US" sz="837" dirty="0"/>
          </a:p>
        </p:txBody>
      </p:sp>
      <p:pic>
        <p:nvPicPr>
          <p:cNvPr id="4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8925" y="4414838"/>
            <a:ext cx="114300" cy="114300"/>
          </a:xfrm>
          <a:prstGeom prst="rect">
            <a:avLst/>
          </a:prstGeom>
        </p:spPr>
      </p:pic>
      <p:sp>
        <p:nvSpPr>
          <p:cNvPr id="47" name="Text 33"/>
          <p:cNvSpPr/>
          <p:nvPr/>
        </p:nvSpPr>
        <p:spPr>
          <a:xfrm>
            <a:off x="1664633" y="4386263"/>
            <a:ext cx="1107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يعمل على جميع الأجهزة</a:t>
            </a:r>
            <a:endParaRPr lang="en-US" sz="837" dirty="0"/>
          </a:p>
        </p:txBody>
      </p:sp>
      <p:pic>
        <p:nvPicPr>
          <p:cNvPr id="4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8925" y="4672013"/>
            <a:ext cx="114300" cy="114300"/>
          </a:xfrm>
          <a:prstGeom prst="rect">
            <a:avLst/>
          </a:prstGeom>
        </p:spPr>
      </p:pic>
      <p:sp>
        <p:nvSpPr>
          <p:cNvPr id="49" name="Text 34"/>
          <p:cNvSpPr/>
          <p:nvPr/>
        </p:nvSpPr>
        <p:spPr>
          <a:xfrm>
            <a:off x="1592554" y="4643438"/>
            <a:ext cx="11792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تحديثات منتظمة للمحتوى</a:t>
            </a:r>
            <a:endParaRPr lang="en-US" sz="837" dirty="0"/>
          </a:p>
        </p:txBody>
      </p:sp>
      <p:pic>
        <p:nvPicPr>
          <p:cNvPr id="5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8925" y="4929188"/>
            <a:ext cx="114300" cy="114300"/>
          </a:xfrm>
          <a:prstGeom prst="rect">
            <a:avLst/>
          </a:prstGeom>
        </p:spPr>
      </p:pic>
      <p:sp>
        <p:nvSpPr>
          <p:cNvPr id="51" name="Text 35"/>
          <p:cNvSpPr/>
          <p:nvPr/>
        </p:nvSpPr>
        <p:spPr>
          <a:xfrm>
            <a:off x="1529544" y="4900613"/>
            <a:ext cx="12422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دعم فني على مدار الساعة</a:t>
            </a:r>
            <a:endParaRPr lang="en-US" sz="837" dirty="0"/>
          </a:p>
        </p:txBody>
      </p:sp>
      <p:pic>
        <p:nvPicPr>
          <p:cNvPr id="5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6820" y="4872038"/>
            <a:ext cx="675391" cy="457200"/>
          </a:xfrm>
          <a:prstGeom prst="rect">
            <a:avLst/>
          </a:prstGeom>
        </p:spPr>
      </p:pic>
      <p:sp>
        <p:nvSpPr>
          <p:cNvPr id="53" name="Text 36"/>
          <p:cNvSpPr/>
          <p:nvPr/>
        </p:nvSpPr>
        <p:spPr>
          <a:xfrm>
            <a:off x="285750" y="5029200"/>
            <a:ext cx="9753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برافولينو التعليمية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863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001125" y="0"/>
            <a:ext cx="142875" cy="51863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285750"/>
            <a:ext cx="457200" cy="457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61617" y="328613"/>
            <a:ext cx="262513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43A04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المحتوى التعليمي المتميز</a:t>
            </a:r>
            <a:endParaRPr lang="en-US" sz="2025" dirty="0"/>
          </a:p>
        </p:txBody>
      </p:sp>
      <p:sp>
        <p:nvSpPr>
          <p:cNvPr id="6" name="Shape 2"/>
          <p:cNvSpPr/>
          <p:nvPr/>
        </p:nvSpPr>
        <p:spPr>
          <a:xfrm>
            <a:off x="7372350" y="67151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7" name="Text 3"/>
          <p:cNvSpPr/>
          <p:nvPr/>
        </p:nvSpPr>
        <p:spPr>
          <a:xfrm>
            <a:off x="4657725" y="914400"/>
            <a:ext cx="42005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المواد التعليمية الأساسية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4657725" y="1228725"/>
            <a:ext cx="4200525" cy="942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5"/>
          <p:cNvSpPr/>
          <p:nvPr/>
        </p:nvSpPr>
        <p:spPr>
          <a:xfrm>
            <a:off x="8829675" y="1228725"/>
            <a:ext cx="28575" cy="942975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0" name="Shape 6"/>
          <p:cNvSpPr/>
          <p:nvPr/>
        </p:nvSpPr>
        <p:spPr>
          <a:xfrm>
            <a:off x="8372475" y="1371600"/>
            <a:ext cx="342900" cy="342900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484" y="1457325"/>
            <a:ext cx="192881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548043" y="1371600"/>
            <a:ext cx="271013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القراءة العربية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5548043" y="1628775"/>
            <a:ext cx="271013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تعليم القراءة من الحروف الأساسية إلى النصوص المتكاملة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7573296" y="1857375"/>
            <a:ext cx="684879" cy="171450"/>
          </a:xfrm>
          <a:prstGeom prst="roundRect">
            <a:avLst/>
          </a:prstGeom>
          <a:solidFill>
            <a:srgbClr val="DBEAFE"/>
          </a:solidFill>
          <a:ln/>
        </p:spPr>
      </p:sp>
      <p:sp>
        <p:nvSpPr>
          <p:cNvPr id="15" name="Text 10"/>
          <p:cNvSpPr/>
          <p:nvPr/>
        </p:nvSpPr>
        <p:spPr>
          <a:xfrm>
            <a:off x="7573296" y="1857375"/>
            <a:ext cx="684879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rtl="1" indent="0" marL="0">
              <a:buNone/>
            </a:pPr>
            <a:r>
              <a:rPr lang="en-US" sz="62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الحروف الهجائية</a:t>
            </a:r>
            <a:endParaRPr lang="en-US" sz="628" dirty="0"/>
          </a:p>
        </p:txBody>
      </p:sp>
      <p:sp>
        <p:nvSpPr>
          <p:cNvPr id="16" name="Shape 11"/>
          <p:cNvSpPr/>
          <p:nvPr/>
        </p:nvSpPr>
        <p:spPr>
          <a:xfrm>
            <a:off x="6890203" y="1857375"/>
            <a:ext cx="625943" cy="171450"/>
          </a:xfrm>
          <a:prstGeom prst="roundRect">
            <a:avLst/>
          </a:prstGeom>
          <a:solidFill>
            <a:srgbClr val="DBEAFE"/>
          </a:solidFill>
          <a:ln/>
        </p:spPr>
      </p:sp>
      <p:sp>
        <p:nvSpPr>
          <p:cNvPr id="17" name="Text 12"/>
          <p:cNvSpPr/>
          <p:nvPr/>
        </p:nvSpPr>
        <p:spPr>
          <a:xfrm>
            <a:off x="6890203" y="1857375"/>
            <a:ext cx="625943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rtl="1" indent="0" marL="0">
              <a:buNone/>
            </a:pPr>
            <a:r>
              <a:rPr lang="en-US" sz="62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تكوين الكلمات</a:t>
            </a:r>
            <a:endParaRPr lang="en-US" sz="628" dirty="0"/>
          </a:p>
        </p:txBody>
      </p:sp>
      <p:sp>
        <p:nvSpPr>
          <p:cNvPr id="18" name="Shape 13"/>
          <p:cNvSpPr/>
          <p:nvPr/>
        </p:nvSpPr>
        <p:spPr>
          <a:xfrm>
            <a:off x="6126742" y="1857375"/>
            <a:ext cx="706310" cy="171450"/>
          </a:xfrm>
          <a:prstGeom prst="roundRect">
            <a:avLst/>
          </a:prstGeom>
          <a:solidFill>
            <a:srgbClr val="DBEAFE"/>
          </a:solidFill>
          <a:ln/>
        </p:spPr>
      </p:sp>
      <p:sp>
        <p:nvSpPr>
          <p:cNvPr id="19" name="Text 14"/>
          <p:cNvSpPr/>
          <p:nvPr/>
        </p:nvSpPr>
        <p:spPr>
          <a:xfrm>
            <a:off x="6126742" y="1857375"/>
            <a:ext cx="706310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rtl="1" indent="0" marL="0">
              <a:buNone/>
            </a:pPr>
            <a:r>
              <a:rPr lang="en-US" sz="628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القصص التفاعلية</a:t>
            </a:r>
            <a:endParaRPr lang="en-US" sz="628" dirty="0"/>
          </a:p>
        </p:txBody>
      </p:sp>
      <p:sp>
        <p:nvSpPr>
          <p:cNvPr id="20" name="Shape 15"/>
          <p:cNvSpPr/>
          <p:nvPr/>
        </p:nvSpPr>
        <p:spPr>
          <a:xfrm>
            <a:off x="4657725" y="2286000"/>
            <a:ext cx="4200525" cy="942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6"/>
          <p:cNvSpPr/>
          <p:nvPr/>
        </p:nvSpPr>
        <p:spPr>
          <a:xfrm>
            <a:off x="8829675" y="2286000"/>
            <a:ext cx="28575" cy="942975"/>
          </a:xfrm>
          <a:prstGeom prst="rect">
            <a:avLst/>
          </a:prstGeom>
          <a:solidFill>
            <a:srgbClr val="43A047"/>
          </a:solidFill>
          <a:ln/>
        </p:spPr>
      </p:sp>
      <p:sp>
        <p:nvSpPr>
          <p:cNvPr id="22" name="Shape 17"/>
          <p:cNvSpPr/>
          <p:nvPr/>
        </p:nvSpPr>
        <p:spPr>
          <a:xfrm>
            <a:off x="8372475" y="2428875"/>
            <a:ext cx="342900" cy="342900"/>
          </a:xfrm>
          <a:prstGeom prst="ellipse">
            <a:avLst/>
          </a:prstGeom>
          <a:solidFill>
            <a:srgbClr val="D1FAE5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631" y="2514600"/>
            <a:ext cx="128588" cy="17145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5932522" y="2428875"/>
            <a:ext cx="23256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الرياضيات</a:t>
            </a:r>
            <a:endParaRPr lang="en-US" sz="1046" dirty="0"/>
          </a:p>
        </p:txBody>
      </p:sp>
      <p:sp>
        <p:nvSpPr>
          <p:cNvPr id="25" name="Text 19"/>
          <p:cNvSpPr/>
          <p:nvPr/>
        </p:nvSpPr>
        <p:spPr>
          <a:xfrm>
            <a:off x="5932522" y="2686050"/>
            <a:ext cx="23256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تطوير المهارات الحسابية والمنطقية بطرق تفاعلية</a:t>
            </a:r>
            <a:endParaRPr lang="en-US" sz="837" dirty="0"/>
          </a:p>
        </p:txBody>
      </p:sp>
      <p:sp>
        <p:nvSpPr>
          <p:cNvPr id="26" name="Shape 20"/>
          <p:cNvSpPr/>
          <p:nvPr/>
        </p:nvSpPr>
        <p:spPr>
          <a:xfrm>
            <a:off x="7710813" y="2914650"/>
            <a:ext cx="547362" cy="171450"/>
          </a:xfrm>
          <a:prstGeom prst="roundRect">
            <a:avLst/>
          </a:prstGeom>
          <a:solidFill>
            <a:srgbClr val="D1FAE5"/>
          </a:solidFill>
          <a:ln/>
        </p:spPr>
      </p:sp>
      <p:sp>
        <p:nvSpPr>
          <p:cNvPr id="27" name="Text 21"/>
          <p:cNvSpPr/>
          <p:nvPr/>
        </p:nvSpPr>
        <p:spPr>
          <a:xfrm>
            <a:off x="7710813" y="2914650"/>
            <a:ext cx="547362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rtl="1" indent="0" marL="0">
              <a:buNone/>
            </a:pPr>
            <a:r>
              <a:rPr lang="en-US" sz="628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الأرقام والعد</a:t>
            </a:r>
            <a:endParaRPr lang="en-US" sz="628" dirty="0"/>
          </a:p>
        </p:txBody>
      </p:sp>
      <p:sp>
        <p:nvSpPr>
          <p:cNvPr id="28" name="Shape 22"/>
          <p:cNvSpPr/>
          <p:nvPr/>
        </p:nvSpPr>
        <p:spPr>
          <a:xfrm>
            <a:off x="6911634" y="2914650"/>
            <a:ext cx="742029" cy="171450"/>
          </a:xfrm>
          <a:prstGeom prst="roundRect">
            <a:avLst/>
          </a:prstGeom>
          <a:solidFill>
            <a:srgbClr val="D1FAE5"/>
          </a:solidFill>
          <a:ln/>
        </p:spPr>
      </p:sp>
      <p:sp>
        <p:nvSpPr>
          <p:cNvPr id="29" name="Text 23"/>
          <p:cNvSpPr/>
          <p:nvPr/>
        </p:nvSpPr>
        <p:spPr>
          <a:xfrm>
            <a:off x="6911634" y="2914650"/>
            <a:ext cx="742029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rtl="1" indent="0" marL="0">
              <a:buNone/>
            </a:pPr>
            <a:r>
              <a:rPr lang="en-US" sz="628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العمليات الحسابية</a:t>
            </a:r>
            <a:endParaRPr lang="en-US" sz="628" dirty="0"/>
          </a:p>
        </p:txBody>
      </p:sp>
      <p:sp>
        <p:nvSpPr>
          <p:cNvPr id="30" name="Shape 24"/>
          <p:cNvSpPr/>
          <p:nvPr/>
        </p:nvSpPr>
        <p:spPr>
          <a:xfrm>
            <a:off x="6463364" y="2914650"/>
            <a:ext cx="391120" cy="171450"/>
          </a:xfrm>
          <a:prstGeom prst="roundRect">
            <a:avLst/>
          </a:prstGeom>
          <a:solidFill>
            <a:srgbClr val="D1FAE5"/>
          </a:solidFill>
          <a:ln/>
        </p:spPr>
      </p:sp>
      <p:sp>
        <p:nvSpPr>
          <p:cNvPr id="31" name="Text 25"/>
          <p:cNvSpPr/>
          <p:nvPr/>
        </p:nvSpPr>
        <p:spPr>
          <a:xfrm>
            <a:off x="6463364" y="2914650"/>
            <a:ext cx="391120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rtl="1" indent="0" marL="0">
              <a:buNone/>
            </a:pPr>
            <a:r>
              <a:rPr lang="en-US" sz="628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الهندسة</a:t>
            </a:r>
            <a:endParaRPr lang="en-US" sz="628" dirty="0"/>
          </a:p>
        </p:txBody>
      </p:sp>
      <p:sp>
        <p:nvSpPr>
          <p:cNvPr id="32" name="Shape 26"/>
          <p:cNvSpPr/>
          <p:nvPr/>
        </p:nvSpPr>
        <p:spPr>
          <a:xfrm>
            <a:off x="4657725" y="3343275"/>
            <a:ext cx="4200525" cy="942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3" name="Shape 27"/>
          <p:cNvSpPr/>
          <p:nvPr/>
        </p:nvSpPr>
        <p:spPr>
          <a:xfrm>
            <a:off x="8829675" y="3343275"/>
            <a:ext cx="28575" cy="942975"/>
          </a:xfrm>
          <a:prstGeom prst="rect">
            <a:avLst/>
          </a:prstGeom>
          <a:solidFill>
            <a:srgbClr val="FDD835"/>
          </a:solidFill>
          <a:ln/>
        </p:spPr>
      </p:sp>
      <p:sp>
        <p:nvSpPr>
          <p:cNvPr id="34" name="Shape 28"/>
          <p:cNvSpPr/>
          <p:nvPr/>
        </p:nvSpPr>
        <p:spPr>
          <a:xfrm>
            <a:off x="8372475" y="3486150"/>
            <a:ext cx="342900" cy="342900"/>
          </a:xfrm>
          <a:prstGeom prst="ellipse">
            <a:avLst/>
          </a:prstGeom>
          <a:solidFill>
            <a:srgbClr val="FEF3C7"/>
          </a:solidFill>
          <a:ln/>
        </p:spPr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916" y="3571875"/>
            <a:ext cx="150019" cy="171450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5963524" y="3486150"/>
            <a:ext cx="229465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العلوم</a:t>
            </a:r>
            <a:endParaRPr lang="en-US" sz="1046" dirty="0"/>
          </a:p>
        </p:txBody>
      </p:sp>
      <p:sp>
        <p:nvSpPr>
          <p:cNvPr id="37" name="Text 30"/>
          <p:cNvSpPr/>
          <p:nvPr/>
        </p:nvSpPr>
        <p:spPr>
          <a:xfrm>
            <a:off x="5963524" y="3743325"/>
            <a:ext cx="22946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استكشاف العالم من حولنا بتجارب وأنشطة علمية</a:t>
            </a:r>
            <a:endParaRPr lang="en-US" sz="837" dirty="0"/>
          </a:p>
        </p:txBody>
      </p:sp>
      <p:sp>
        <p:nvSpPr>
          <p:cNvPr id="38" name="Shape 31"/>
          <p:cNvSpPr/>
          <p:nvPr/>
        </p:nvSpPr>
        <p:spPr>
          <a:xfrm>
            <a:off x="7741174" y="3971925"/>
            <a:ext cx="517001" cy="171450"/>
          </a:xfrm>
          <a:prstGeom prst="roundRect">
            <a:avLst/>
          </a:prstGeom>
          <a:solidFill>
            <a:srgbClr val="FEF3C7"/>
          </a:solidFill>
          <a:ln/>
        </p:spPr>
      </p:sp>
      <p:sp>
        <p:nvSpPr>
          <p:cNvPr id="39" name="Text 32"/>
          <p:cNvSpPr/>
          <p:nvPr/>
        </p:nvSpPr>
        <p:spPr>
          <a:xfrm>
            <a:off x="7741174" y="3971925"/>
            <a:ext cx="517001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rtl="1" indent="0" marL="0">
              <a:buNone/>
            </a:pPr>
            <a:r>
              <a:rPr lang="en-US" sz="628" dirty="0">
                <a:solidFill>
                  <a:srgbClr val="D9770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علوم الحياة</a:t>
            </a:r>
            <a:endParaRPr lang="en-US" sz="628" dirty="0"/>
          </a:p>
        </p:txBody>
      </p:sp>
      <p:sp>
        <p:nvSpPr>
          <p:cNvPr id="40" name="Shape 33"/>
          <p:cNvSpPr/>
          <p:nvPr/>
        </p:nvSpPr>
        <p:spPr>
          <a:xfrm>
            <a:off x="7020576" y="3971925"/>
            <a:ext cx="663448" cy="171450"/>
          </a:xfrm>
          <a:prstGeom prst="roundRect">
            <a:avLst/>
          </a:prstGeom>
          <a:solidFill>
            <a:srgbClr val="FEF3C7"/>
          </a:solidFill>
          <a:ln/>
        </p:spPr>
      </p:sp>
      <p:sp>
        <p:nvSpPr>
          <p:cNvPr id="41" name="Text 34"/>
          <p:cNvSpPr/>
          <p:nvPr/>
        </p:nvSpPr>
        <p:spPr>
          <a:xfrm>
            <a:off x="7020576" y="3971925"/>
            <a:ext cx="663448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rtl="1" indent="0" marL="0">
              <a:buNone/>
            </a:pPr>
            <a:r>
              <a:rPr lang="en-US" sz="628" dirty="0">
                <a:solidFill>
                  <a:srgbClr val="D9770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العلوم الفيزيائية</a:t>
            </a:r>
            <a:endParaRPr lang="en-US" sz="628" dirty="0"/>
          </a:p>
        </p:txBody>
      </p:sp>
      <p:sp>
        <p:nvSpPr>
          <p:cNvPr id="42" name="Shape 35"/>
          <p:cNvSpPr/>
          <p:nvPr/>
        </p:nvSpPr>
        <p:spPr>
          <a:xfrm>
            <a:off x="6432138" y="3971925"/>
            <a:ext cx="531289" cy="171450"/>
          </a:xfrm>
          <a:prstGeom prst="roundRect">
            <a:avLst/>
          </a:prstGeom>
          <a:solidFill>
            <a:srgbClr val="FEF3C7"/>
          </a:solidFill>
          <a:ln/>
        </p:spPr>
      </p:sp>
      <p:sp>
        <p:nvSpPr>
          <p:cNvPr id="43" name="Text 36"/>
          <p:cNvSpPr/>
          <p:nvPr/>
        </p:nvSpPr>
        <p:spPr>
          <a:xfrm>
            <a:off x="6432138" y="3971925"/>
            <a:ext cx="531289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ctr">
            <a:spAutoFit/>
          </a:bodyPr>
          <a:lstStyle/>
          <a:p>
            <a:pPr rtl="1" indent="0" marL="0">
              <a:buNone/>
            </a:pPr>
            <a:r>
              <a:rPr lang="en-US" sz="628" dirty="0">
                <a:solidFill>
                  <a:srgbClr val="D9770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علوم الأرض</a:t>
            </a:r>
            <a:endParaRPr lang="en-US" sz="628" dirty="0"/>
          </a:p>
        </p:txBody>
      </p:sp>
      <p:sp>
        <p:nvSpPr>
          <p:cNvPr id="44" name="Shape 37"/>
          <p:cNvSpPr/>
          <p:nvPr/>
        </p:nvSpPr>
        <p:spPr>
          <a:xfrm>
            <a:off x="285750" y="914400"/>
            <a:ext cx="4200525" cy="1457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5" name="Text 38"/>
          <p:cNvSpPr/>
          <p:nvPr/>
        </p:nvSpPr>
        <p:spPr>
          <a:xfrm>
            <a:off x="428625" y="1057275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خصائص المحتوى التعليمي</a:t>
            </a:r>
            <a:endParaRPr lang="en-US" sz="1046" dirty="0"/>
          </a:p>
        </p:txBody>
      </p:sp>
      <p:sp>
        <p:nvSpPr>
          <p:cNvPr id="46" name="Shape 39"/>
          <p:cNvSpPr/>
          <p:nvPr/>
        </p:nvSpPr>
        <p:spPr>
          <a:xfrm>
            <a:off x="4058292" y="1343025"/>
            <a:ext cx="285108" cy="285750"/>
          </a:xfrm>
          <a:prstGeom prst="ellipse">
            <a:avLst/>
          </a:prstGeom>
          <a:solidFill>
            <a:srgbClr val="EDE9FE"/>
          </a:solidFill>
          <a:ln/>
        </p:spPr>
      </p:sp>
      <p:pic>
        <p:nvPicPr>
          <p:cNvPr id="4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422" y="1414463"/>
            <a:ext cx="142875" cy="142875"/>
          </a:xfrm>
          <a:prstGeom prst="rect">
            <a:avLst/>
          </a:prstGeom>
        </p:spPr>
      </p:pic>
      <p:sp>
        <p:nvSpPr>
          <p:cNvPr id="48" name="Text 40"/>
          <p:cNvSpPr/>
          <p:nvPr/>
        </p:nvSpPr>
        <p:spPr>
          <a:xfrm>
            <a:off x="2443163" y="1343025"/>
            <a:ext cx="152940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متوافق مع المنهج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2443163" y="1514475"/>
            <a:ext cx="152940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يتماشى مع المناهج الجزائرية الرسمية</a:t>
            </a:r>
            <a:endParaRPr lang="en-US" sz="732" dirty="0"/>
          </a:p>
        </p:txBody>
      </p:sp>
      <p:sp>
        <p:nvSpPr>
          <p:cNvPr id="50" name="Shape 42"/>
          <p:cNvSpPr/>
          <p:nvPr/>
        </p:nvSpPr>
        <p:spPr>
          <a:xfrm>
            <a:off x="2043113" y="1343025"/>
            <a:ext cx="285750" cy="285750"/>
          </a:xfrm>
          <a:prstGeom prst="ellipse">
            <a:avLst/>
          </a:prstGeom>
          <a:solidFill>
            <a:srgbClr val="EDE9FE"/>
          </a:solidFill>
          <a:ln/>
        </p:spPr>
      </p:sp>
      <p:pic>
        <p:nvPicPr>
          <p:cNvPr id="5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691" y="1414463"/>
            <a:ext cx="178594" cy="142875"/>
          </a:xfrm>
          <a:prstGeom prst="rect">
            <a:avLst/>
          </a:prstGeom>
        </p:spPr>
      </p:pic>
      <p:sp>
        <p:nvSpPr>
          <p:cNvPr id="52" name="Text 43"/>
          <p:cNvSpPr/>
          <p:nvPr/>
        </p:nvSpPr>
        <p:spPr>
          <a:xfrm>
            <a:off x="685047" y="1343025"/>
            <a:ext cx="12723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مصمم للأطفال</a:t>
            </a:r>
            <a:endParaRPr lang="en-US" sz="837" dirty="0"/>
          </a:p>
        </p:txBody>
      </p:sp>
      <p:sp>
        <p:nvSpPr>
          <p:cNvPr id="53" name="Text 44"/>
          <p:cNvSpPr/>
          <p:nvPr/>
        </p:nvSpPr>
        <p:spPr>
          <a:xfrm>
            <a:off x="685047" y="1514475"/>
            <a:ext cx="12723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مناسب للفئة العمرية 5-12 سنة</a:t>
            </a:r>
            <a:endParaRPr lang="en-US" sz="732" dirty="0"/>
          </a:p>
        </p:txBody>
      </p:sp>
      <p:sp>
        <p:nvSpPr>
          <p:cNvPr id="54" name="Shape 45"/>
          <p:cNvSpPr/>
          <p:nvPr/>
        </p:nvSpPr>
        <p:spPr>
          <a:xfrm>
            <a:off x="4057650" y="1914525"/>
            <a:ext cx="285750" cy="285750"/>
          </a:xfrm>
          <a:prstGeom prst="ellipse">
            <a:avLst/>
          </a:prstGeom>
          <a:solidFill>
            <a:srgbClr val="EDE9FE"/>
          </a:solidFill>
          <a:ln/>
        </p:spPr>
      </p:sp>
      <p:pic>
        <p:nvPicPr>
          <p:cNvPr id="5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28" y="1985963"/>
            <a:ext cx="178594" cy="142875"/>
          </a:xfrm>
          <a:prstGeom prst="rect">
            <a:avLst/>
          </a:prstGeom>
        </p:spPr>
      </p:pic>
      <p:sp>
        <p:nvSpPr>
          <p:cNvPr id="56" name="Text 46"/>
          <p:cNvSpPr/>
          <p:nvPr/>
        </p:nvSpPr>
        <p:spPr>
          <a:xfrm>
            <a:off x="2992003" y="1914525"/>
            <a:ext cx="9799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تفاعلي وممتع</a:t>
            </a:r>
            <a:endParaRPr lang="en-US" sz="837" dirty="0"/>
          </a:p>
        </p:txBody>
      </p:sp>
      <p:sp>
        <p:nvSpPr>
          <p:cNvPr id="57" name="Text 47"/>
          <p:cNvSpPr/>
          <p:nvPr/>
        </p:nvSpPr>
        <p:spPr>
          <a:xfrm>
            <a:off x="2992003" y="2085975"/>
            <a:ext cx="9799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يجمع بين التعلم والترفيه</a:t>
            </a:r>
            <a:endParaRPr lang="en-US" sz="732" dirty="0"/>
          </a:p>
        </p:txBody>
      </p:sp>
      <p:sp>
        <p:nvSpPr>
          <p:cNvPr id="58" name="Shape 48"/>
          <p:cNvSpPr/>
          <p:nvPr/>
        </p:nvSpPr>
        <p:spPr>
          <a:xfrm>
            <a:off x="2043113" y="1914525"/>
            <a:ext cx="285750" cy="285750"/>
          </a:xfrm>
          <a:prstGeom prst="ellipse">
            <a:avLst/>
          </a:prstGeom>
          <a:solidFill>
            <a:srgbClr val="EDE9FE"/>
          </a:solidFill>
          <a:ln/>
        </p:spPr>
      </p:sp>
      <p:pic>
        <p:nvPicPr>
          <p:cNvPr id="5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4550" y="1985963"/>
            <a:ext cx="142875" cy="142875"/>
          </a:xfrm>
          <a:prstGeom prst="rect">
            <a:avLst/>
          </a:prstGeom>
        </p:spPr>
      </p:pic>
      <p:sp>
        <p:nvSpPr>
          <p:cNvPr id="60" name="Text 49"/>
          <p:cNvSpPr/>
          <p:nvPr/>
        </p:nvSpPr>
        <p:spPr>
          <a:xfrm>
            <a:off x="731007" y="1914525"/>
            <a:ext cx="12263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هوية ثقافية</a:t>
            </a:r>
            <a:endParaRPr lang="en-US" sz="837" dirty="0"/>
          </a:p>
        </p:txBody>
      </p:sp>
      <p:sp>
        <p:nvSpPr>
          <p:cNvPr id="61" name="Text 50"/>
          <p:cNvSpPr/>
          <p:nvPr/>
        </p:nvSpPr>
        <p:spPr>
          <a:xfrm>
            <a:off x="731007" y="2085975"/>
            <a:ext cx="12263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يعزز الثقافة الجزائرية والعربية</a:t>
            </a:r>
            <a:endParaRPr lang="en-US" sz="732" dirty="0"/>
          </a:p>
        </p:txBody>
      </p:sp>
      <p:sp>
        <p:nvSpPr>
          <p:cNvPr id="62" name="Shape 51"/>
          <p:cNvSpPr/>
          <p:nvPr/>
        </p:nvSpPr>
        <p:spPr>
          <a:xfrm>
            <a:off x="285750" y="2543175"/>
            <a:ext cx="4200525" cy="23574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3" name="Text 52"/>
          <p:cNvSpPr/>
          <p:nvPr/>
        </p:nvSpPr>
        <p:spPr>
          <a:xfrm>
            <a:off x="428625" y="2686050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أنواع الأنشطة التعليمية</a:t>
            </a:r>
            <a:endParaRPr lang="en-US" sz="1046" dirty="0"/>
          </a:p>
        </p:txBody>
      </p:sp>
      <p:pic>
        <p:nvPicPr>
          <p:cNvPr id="6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25" y="2971800"/>
            <a:ext cx="3914775" cy="1785938"/>
          </a:xfrm>
          <a:prstGeom prst="rect">
            <a:avLst/>
          </a:prstGeom>
        </p:spPr>
      </p:pic>
      <p:pic>
        <p:nvPicPr>
          <p:cNvPr id="6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820" y="4557713"/>
            <a:ext cx="623655" cy="457200"/>
          </a:xfrm>
          <a:prstGeom prst="rect">
            <a:avLst/>
          </a:prstGeom>
        </p:spPr>
      </p:pic>
      <p:sp>
        <p:nvSpPr>
          <p:cNvPr id="66" name="Text 53"/>
          <p:cNvSpPr/>
          <p:nvPr/>
        </p:nvSpPr>
        <p:spPr>
          <a:xfrm>
            <a:off x="285750" y="4714875"/>
            <a:ext cx="9753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برافولينو التعليمية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150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001125" y="0"/>
            <a:ext cx="142875" cy="60150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285750"/>
            <a:ext cx="457200" cy="457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1042" y="328613"/>
            <a:ext cx="204570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43A04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استراتيجية التسويق</a:t>
            </a:r>
            <a:endParaRPr lang="en-US" sz="2025" dirty="0"/>
          </a:p>
        </p:txBody>
      </p:sp>
      <p:sp>
        <p:nvSpPr>
          <p:cNvPr id="6" name="Shape 2"/>
          <p:cNvSpPr/>
          <p:nvPr/>
        </p:nvSpPr>
        <p:spPr>
          <a:xfrm>
            <a:off x="7372350" y="67151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7" name="Shape 3"/>
          <p:cNvSpPr/>
          <p:nvPr/>
        </p:nvSpPr>
        <p:spPr>
          <a:xfrm>
            <a:off x="6143625" y="914400"/>
            <a:ext cx="2714625" cy="14859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4"/>
          <p:cNvSpPr/>
          <p:nvPr/>
        </p:nvSpPr>
        <p:spPr>
          <a:xfrm>
            <a:off x="8403478" y="1057275"/>
            <a:ext cx="311897" cy="357188"/>
          </a:xfrm>
          <a:prstGeom prst="roundRect">
            <a:avLst/>
          </a:prstGeom>
          <a:solidFill>
            <a:srgbClr val="DBEAF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715" y="115014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86500" y="1057275"/>
            <a:ext cx="200267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التسويق الرقمي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6286500" y="1314450"/>
            <a:ext cx="200267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حملات إعلانية على منصات التواصل الاجتماعي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6286500" y="1685925"/>
            <a:ext cx="20026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تحسين محركات البحث (SEO)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6286500" y="1885950"/>
            <a:ext cx="20026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التسويق عبر المؤثرين التربويين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6286500" y="2085975"/>
            <a:ext cx="20026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حملات البريد الإلكتروني المستهدفة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3257550" y="914400"/>
            <a:ext cx="2714625" cy="14859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1"/>
          <p:cNvSpPr/>
          <p:nvPr/>
        </p:nvSpPr>
        <p:spPr>
          <a:xfrm>
            <a:off x="5472113" y="1057275"/>
            <a:ext cx="357188" cy="357188"/>
          </a:xfrm>
          <a:prstGeom prst="ellipse">
            <a:avLst/>
          </a:prstGeom>
          <a:solidFill>
            <a:srgbClr val="D1FAE5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1150144"/>
            <a:ext cx="214313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797043" y="1057275"/>
            <a:ext cx="156077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الشراكات الاستراتيجية</a:t>
            </a:r>
            <a:endParaRPr lang="en-US" sz="1046" dirty="0"/>
          </a:p>
        </p:txBody>
      </p:sp>
      <p:sp>
        <p:nvSpPr>
          <p:cNvPr id="19" name="Text 13"/>
          <p:cNvSpPr/>
          <p:nvPr/>
        </p:nvSpPr>
        <p:spPr>
          <a:xfrm>
            <a:off x="3797043" y="1314450"/>
            <a:ext cx="15607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مع المدارس الابتدائية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3797043" y="1514475"/>
            <a:ext cx="15607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تعاون مع وزارة التربية الوطنية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3797043" y="1714500"/>
            <a:ext cx="15607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مع شركات الاتصالات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3797043" y="1914525"/>
            <a:ext cx="15607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تعاون مع مكتبات الأطفال</a:t>
            </a:r>
            <a:endParaRPr lang="en-US" sz="837" dirty="0"/>
          </a:p>
        </p:txBody>
      </p:sp>
      <p:sp>
        <p:nvSpPr>
          <p:cNvPr id="23" name="Shape 17"/>
          <p:cNvSpPr/>
          <p:nvPr/>
        </p:nvSpPr>
        <p:spPr>
          <a:xfrm>
            <a:off x="6143625" y="2571750"/>
            <a:ext cx="2714625" cy="14859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Shape 18"/>
          <p:cNvSpPr/>
          <p:nvPr/>
        </p:nvSpPr>
        <p:spPr>
          <a:xfrm>
            <a:off x="8365527" y="2714625"/>
            <a:ext cx="349848" cy="357188"/>
          </a:xfrm>
          <a:prstGeom prst="ellipse">
            <a:avLst/>
          </a:prstGeom>
          <a:solidFill>
            <a:srgbClr val="FEF3C7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55" y="2807494"/>
            <a:ext cx="150019" cy="17145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286500" y="2714625"/>
            <a:ext cx="196472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الفعاليات والعلاقات العامة</a:t>
            </a:r>
            <a:endParaRPr lang="en-US" sz="1046" dirty="0"/>
          </a:p>
        </p:txBody>
      </p:sp>
      <p:sp>
        <p:nvSpPr>
          <p:cNvPr id="27" name="Text 20"/>
          <p:cNvSpPr/>
          <p:nvPr/>
        </p:nvSpPr>
        <p:spPr>
          <a:xfrm>
            <a:off x="6286500" y="2971800"/>
            <a:ext cx="19647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المشاركة في معارض التعليم</a:t>
            </a:r>
            <a:endParaRPr lang="en-US" sz="837" dirty="0"/>
          </a:p>
        </p:txBody>
      </p:sp>
      <p:sp>
        <p:nvSpPr>
          <p:cNvPr id="28" name="Text 21"/>
          <p:cNvSpPr/>
          <p:nvPr/>
        </p:nvSpPr>
        <p:spPr>
          <a:xfrm>
            <a:off x="6286500" y="3171825"/>
            <a:ext cx="19647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ورش عمل تعليمية للأطفال والأولياء</a:t>
            </a:r>
            <a:endParaRPr lang="en-US" sz="837" dirty="0"/>
          </a:p>
        </p:txBody>
      </p:sp>
      <p:sp>
        <p:nvSpPr>
          <p:cNvPr id="29" name="Text 22"/>
          <p:cNvSpPr/>
          <p:nvPr/>
        </p:nvSpPr>
        <p:spPr>
          <a:xfrm>
            <a:off x="6286500" y="3371850"/>
            <a:ext cx="19647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مسابقات تعليمية وطنية</a:t>
            </a:r>
            <a:endParaRPr lang="en-US" sz="837" dirty="0"/>
          </a:p>
        </p:txBody>
      </p:sp>
      <p:sp>
        <p:nvSpPr>
          <p:cNvPr id="30" name="Text 23"/>
          <p:cNvSpPr/>
          <p:nvPr/>
        </p:nvSpPr>
        <p:spPr>
          <a:xfrm>
            <a:off x="6286500" y="3571875"/>
            <a:ext cx="196472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تغطية إعلامية في وسائل الإعلام المحلية</a:t>
            </a:r>
            <a:endParaRPr lang="en-US" sz="837" dirty="0"/>
          </a:p>
        </p:txBody>
      </p:sp>
      <p:sp>
        <p:nvSpPr>
          <p:cNvPr id="31" name="Shape 24"/>
          <p:cNvSpPr/>
          <p:nvPr/>
        </p:nvSpPr>
        <p:spPr>
          <a:xfrm>
            <a:off x="3257550" y="2571750"/>
            <a:ext cx="2714625" cy="14859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Shape 25"/>
          <p:cNvSpPr/>
          <p:nvPr/>
        </p:nvSpPr>
        <p:spPr>
          <a:xfrm>
            <a:off x="5500046" y="2714625"/>
            <a:ext cx="329254" cy="357188"/>
          </a:xfrm>
          <a:prstGeom prst="ellipse">
            <a:avLst/>
          </a:prstGeom>
          <a:solidFill>
            <a:srgbClr val="FEE2E2"/>
          </a:solidFill>
          <a:ln/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962" y="2807494"/>
            <a:ext cx="171450" cy="171450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3400425" y="2714625"/>
            <a:ext cx="198532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التسعير والعروض</a:t>
            </a:r>
            <a:endParaRPr lang="en-US" sz="1046" dirty="0"/>
          </a:p>
        </p:txBody>
      </p:sp>
      <p:sp>
        <p:nvSpPr>
          <p:cNvPr id="35" name="Text 27"/>
          <p:cNvSpPr/>
          <p:nvPr/>
        </p:nvSpPr>
        <p:spPr>
          <a:xfrm>
            <a:off x="3400425" y="2971800"/>
            <a:ext cx="19853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نموذج اشتراك شهري وسنوي</a:t>
            </a:r>
            <a:endParaRPr lang="en-US" sz="837" dirty="0"/>
          </a:p>
        </p:txBody>
      </p:sp>
      <p:sp>
        <p:nvSpPr>
          <p:cNvPr id="36" name="Text 28"/>
          <p:cNvSpPr/>
          <p:nvPr/>
        </p:nvSpPr>
        <p:spPr>
          <a:xfrm>
            <a:off x="3400425" y="3171825"/>
            <a:ext cx="19853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خطة مجانية محدودة للتجربة</a:t>
            </a:r>
            <a:endParaRPr lang="en-US" sz="837" dirty="0"/>
          </a:p>
        </p:txBody>
      </p:sp>
      <p:sp>
        <p:nvSpPr>
          <p:cNvPr id="37" name="Text 29"/>
          <p:cNvSpPr/>
          <p:nvPr/>
        </p:nvSpPr>
        <p:spPr>
          <a:xfrm>
            <a:off x="3400425" y="3371850"/>
            <a:ext cx="19853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خصومات للمدارس والمجموعات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3400425" y="3571875"/>
            <a:ext cx="198532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عروض موسمية (العودة المدرسية، رمضان)</a:t>
            </a:r>
            <a:endParaRPr lang="en-US" sz="837" dirty="0"/>
          </a:p>
        </p:txBody>
      </p:sp>
      <p:sp>
        <p:nvSpPr>
          <p:cNvPr id="39" name="Shape 31"/>
          <p:cNvSpPr/>
          <p:nvPr/>
        </p:nvSpPr>
        <p:spPr>
          <a:xfrm>
            <a:off x="3257550" y="4229100"/>
            <a:ext cx="5600700" cy="1143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0" name="Text 32"/>
          <p:cNvSpPr/>
          <p:nvPr/>
        </p:nvSpPr>
        <p:spPr>
          <a:xfrm>
            <a:off x="3400425" y="4371975"/>
            <a:ext cx="53149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الرسائل التسويقية الرئيسية</a:t>
            </a:r>
            <a:endParaRPr lang="en-US" sz="1046" dirty="0"/>
          </a:p>
        </p:txBody>
      </p:sp>
      <p:sp>
        <p:nvSpPr>
          <p:cNvPr id="41" name="Shape 33"/>
          <p:cNvSpPr/>
          <p:nvPr/>
        </p:nvSpPr>
        <p:spPr>
          <a:xfrm>
            <a:off x="7019934" y="4657725"/>
            <a:ext cx="1695441" cy="571500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4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0484" y="4743450"/>
            <a:ext cx="214313" cy="171450"/>
          </a:xfrm>
          <a:prstGeom prst="rect">
            <a:avLst/>
          </a:prstGeom>
        </p:spPr>
      </p:pic>
      <p:sp>
        <p:nvSpPr>
          <p:cNvPr id="43" name="Text 34"/>
          <p:cNvSpPr/>
          <p:nvPr/>
        </p:nvSpPr>
        <p:spPr>
          <a:xfrm>
            <a:off x="7105659" y="4972050"/>
            <a:ext cx="15239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"تعلم ممتع. مستقبل مشرق."</a:t>
            </a:r>
            <a:endParaRPr lang="en-US" sz="837" dirty="0"/>
          </a:p>
        </p:txBody>
      </p:sp>
      <p:sp>
        <p:nvSpPr>
          <p:cNvPr id="44" name="Shape 35"/>
          <p:cNvSpPr/>
          <p:nvPr/>
        </p:nvSpPr>
        <p:spPr>
          <a:xfrm>
            <a:off x="5210194" y="4657725"/>
            <a:ext cx="1695441" cy="571500"/>
          </a:xfrm>
          <a:prstGeom prst="rect">
            <a:avLst/>
          </a:prstGeom>
          <a:solidFill>
            <a:srgbClr val="ECFDF5"/>
          </a:solidFill>
          <a:ln/>
        </p:spPr>
      </p:sp>
      <p:pic>
        <p:nvPicPr>
          <p:cNvPr id="4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2175" y="4743450"/>
            <a:ext cx="171450" cy="171450"/>
          </a:xfrm>
          <a:prstGeom prst="rect">
            <a:avLst/>
          </a:prstGeom>
        </p:spPr>
      </p:pic>
      <p:sp>
        <p:nvSpPr>
          <p:cNvPr id="46" name="Text 36"/>
          <p:cNvSpPr/>
          <p:nvPr/>
        </p:nvSpPr>
        <p:spPr>
          <a:xfrm>
            <a:off x="5295919" y="4972050"/>
            <a:ext cx="15239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"بيئة تعليمية آمنة لأطفالنا"</a:t>
            </a:r>
            <a:endParaRPr lang="en-US" sz="837" dirty="0"/>
          </a:p>
        </p:txBody>
      </p:sp>
      <p:sp>
        <p:nvSpPr>
          <p:cNvPr id="47" name="Shape 37"/>
          <p:cNvSpPr/>
          <p:nvPr/>
        </p:nvSpPr>
        <p:spPr>
          <a:xfrm>
            <a:off x="3400453" y="4657725"/>
            <a:ext cx="1695441" cy="571500"/>
          </a:xfrm>
          <a:prstGeom prst="rect">
            <a:avLst/>
          </a:prstGeom>
          <a:solidFill>
            <a:srgbClr val="FFFBEB"/>
          </a:solidFill>
          <a:ln/>
        </p:spPr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1719" y="4743450"/>
            <a:ext cx="192881" cy="171450"/>
          </a:xfrm>
          <a:prstGeom prst="rect">
            <a:avLst/>
          </a:prstGeom>
        </p:spPr>
      </p:pic>
      <p:sp>
        <p:nvSpPr>
          <p:cNvPr id="49" name="Text 38"/>
          <p:cNvSpPr/>
          <p:nvPr/>
        </p:nvSpPr>
        <p:spPr>
          <a:xfrm>
            <a:off x="3486178" y="4972050"/>
            <a:ext cx="15239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"تعليم بهوية جزائرية أصيلة"</a:t>
            </a:r>
            <a:endParaRPr lang="en-US" sz="837" dirty="0"/>
          </a:p>
        </p:txBody>
      </p:sp>
      <p:sp>
        <p:nvSpPr>
          <p:cNvPr id="50" name="Shape 39"/>
          <p:cNvSpPr/>
          <p:nvPr/>
        </p:nvSpPr>
        <p:spPr>
          <a:xfrm>
            <a:off x="285750" y="914400"/>
            <a:ext cx="2800350" cy="23574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1" name="Text 40"/>
          <p:cNvSpPr/>
          <p:nvPr/>
        </p:nvSpPr>
        <p:spPr>
          <a:xfrm>
            <a:off x="428625" y="1057275"/>
            <a:ext cx="2514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توزيع ميزانية التسويق</a:t>
            </a:r>
            <a:endParaRPr lang="en-US" sz="1046" dirty="0"/>
          </a:p>
        </p:txBody>
      </p:sp>
      <p:pic>
        <p:nvPicPr>
          <p:cNvPr id="5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25" y="1343025"/>
            <a:ext cx="2514600" cy="1785938"/>
          </a:xfrm>
          <a:prstGeom prst="rect">
            <a:avLst/>
          </a:prstGeom>
        </p:spPr>
      </p:pic>
      <p:sp>
        <p:nvSpPr>
          <p:cNvPr id="53" name="Shape 41"/>
          <p:cNvSpPr/>
          <p:nvPr/>
        </p:nvSpPr>
        <p:spPr>
          <a:xfrm>
            <a:off x="285750" y="3443288"/>
            <a:ext cx="2800350" cy="2286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4" name="Text 42"/>
          <p:cNvSpPr/>
          <p:nvPr/>
        </p:nvSpPr>
        <p:spPr>
          <a:xfrm>
            <a:off x="428625" y="3586163"/>
            <a:ext cx="2514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خطة التنفيذ</a:t>
            </a:r>
            <a:endParaRPr lang="en-US" sz="1046" dirty="0"/>
          </a:p>
        </p:txBody>
      </p:sp>
      <p:sp>
        <p:nvSpPr>
          <p:cNvPr id="55" name="Shape 43"/>
          <p:cNvSpPr/>
          <p:nvPr/>
        </p:nvSpPr>
        <p:spPr>
          <a:xfrm>
            <a:off x="2600325" y="3871913"/>
            <a:ext cx="342900" cy="342900"/>
          </a:xfrm>
          <a:prstGeom prst="ellipse">
            <a:avLst/>
          </a:prstGeom>
          <a:solidFill>
            <a:srgbClr val="DBEAFE"/>
          </a:solidFill>
          <a:ln/>
        </p:spPr>
      </p:sp>
      <p:sp>
        <p:nvSpPr>
          <p:cNvPr id="56" name="Text 44"/>
          <p:cNvSpPr/>
          <p:nvPr/>
        </p:nvSpPr>
        <p:spPr>
          <a:xfrm>
            <a:off x="2730922" y="3943350"/>
            <a:ext cx="8173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sp>
        <p:nvSpPr>
          <p:cNvPr id="57" name="Text 45"/>
          <p:cNvSpPr/>
          <p:nvPr/>
        </p:nvSpPr>
        <p:spPr>
          <a:xfrm>
            <a:off x="1170068" y="3886200"/>
            <a:ext cx="134453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التشويقية</a:t>
            </a:r>
            <a:endParaRPr lang="en-US" sz="837" dirty="0"/>
          </a:p>
        </p:txBody>
      </p:sp>
      <p:sp>
        <p:nvSpPr>
          <p:cNvPr id="58" name="Text 46"/>
          <p:cNvSpPr/>
          <p:nvPr/>
        </p:nvSpPr>
        <p:spPr>
          <a:xfrm>
            <a:off x="1170068" y="4057650"/>
            <a:ext cx="134453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حملة تشويقية قبل الإطلاق (شهر)</a:t>
            </a:r>
            <a:endParaRPr lang="en-US" sz="732" dirty="0"/>
          </a:p>
        </p:txBody>
      </p:sp>
      <p:sp>
        <p:nvSpPr>
          <p:cNvPr id="59" name="Shape 47"/>
          <p:cNvSpPr/>
          <p:nvPr/>
        </p:nvSpPr>
        <p:spPr>
          <a:xfrm>
            <a:off x="2600325" y="4329113"/>
            <a:ext cx="342900" cy="342900"/>
          </a:xfrm>
          <a:prstGeom prst="ellipse">
            <a:avLst/>
          </a:prstGeom>
          <a:solidFill>
            <a:srgbClr val="D1FAE5"/>
          </a:solidFill>
          <a:ln/>
        </p:spPr>
      </p:sp>
      <p:sp>
        <p:nvSpPr>
          <p:cNvPr id="60" name="Text 48"/>
          <p:cNvSpPr/>
          <p:nvPr/>
        </p:nvSpPr>
        <p:spPr>
          <a:xfrm>
            <a:off x="2730922" y="4400550"/>
            <a:ext cx="8173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  <p:sp>
        <p:nvSpPr>
          <p:cNvPr id="61" name="Text 49"/>
          <p:cNvSpPr/>
          <p:nvPr/>
        </p:nvSpPr>
        <p:spPr>
          <a:xfrm>
            <a:off x="1217563" y="4343400"/>
            <a:ext cx="12970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الإطلاق الرسمي</a:t>
            </a:r>
            <a:endParaRPr lang="en-US" sz="837" dirty="0"/>
          </a:p>
        </p:txBody>
      </p:sp>
      <p:sp>
        <p:nvSpPr>
          <p:cNvPr id="62" name="Text 50"/>
          <p:cNvSpPr/>
          <p:nvPr/>
        </p:nvSpPr>
        <p:spPr>
          <a:xfrm>
            <a:off x="1217563" y="4514850"/>
            <a:ext cx="129703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حدث إطلاق كبير وتغطية إعلامية</a:t>
            </a:r>
            <a:endParaRPr lang="en-US" sz="732" dirty="0"/>
          </a:p>
        </p:txBody>
      </p:sp>
      <p:sp>
        <p:nvSpPr>
          <p:cNvPr id="63" name="Shape 51"/>
          <p:cNvSpPr/>
          <p:nvPr/>
        </p:nvSpPr>
        <p:spPr>
          <a:xfrm>
            <a:off x="2600325" y="4786313"/>
            <a:ext cx="342900" cy="342900"/>
          </a:xfrm>
          <a:prstGeom prst="ellipse">
            <a:avLst/>
          </a:prstGeom>
          <a:solidFill>
            <a:srgbClr val="FEF3C7"/>
          </a:solidFill>
          <a:ln/>
        </p:spPr>
      </p:sp>
      <p:sp>
        <p:nvSpPr>
          <p:cNvPr id="64" name="Text 52"/>
          <p:cNvSpPr/>
          <p:nvPr/>
        </p:nvSpPr>
        <p:spPr>
          <a:xfrm>
            <a:off x="2730922" y="4857750"/>
            <a:ext cx="8173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D9770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  <p:sp>
        <p:nvSpPr>
          <p:cNvPr id="65" name="Text 53"/>
          <p:cNvSpPr/>
          <p:nvPr/>
        </p:nvSpPr>
        <p:spPr>
          <a:xfrm>
            <a:off x="819299" y="4800600"/>
            <a:ext cx="16953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النمو والتوسع</a:t>
            </a:r>
            <a:endParaRPr lang="en-US" sz="837" dirty="0"/>
          </a:p>
        </p:txBody>
      </p:sp>
      <p:sp>
        <p:nvSpPr>
          <p:cNvPr id="66" name="Text 54"/>
          <p:cNvSpPr/>
          <p:nvPr/>
        </p:nvSpPr>
        <p:spPr>
          <a:xfrm>
            <a:off x="819299" y="4972050"/>
            <a:ext cx="169530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بناء الشراكات وتوسيع قاعدة المستخدمين</a:t>
            </a:r>
            <a:endParaRPr lang="en-US" sz="732" dirty="0"/>
          </a:p>
        </p:txBody>
      </p:sp>
      <p:sp>
        <p:nvSpPr>
          <p:cNvPr id="67" name="Shape 55"/>
          <p:cNvSpPr/>
          <p:nvPr/>
        </p:nvSpPr>
        <p:spPr>
          <a:xfrm>
            <a:off x="2600325" y="5243513"/>
            <a:ext cx="342900" cy="342900"/>
          </a:xfrm>
          <a:prstGeom prst="ellipse">
            <a:avLst/>
          </a:prstGeom>
          <a:solidFill>
            <a:srgbClr val="FEE2E2"/>
          </a:solidFill>
          <a:ln/>
        </p:spPr>
      </p:sp>
      <p:sp>
        <p:nvSpPr>
          <p:cNvPr id="68" name="Text 56"/>
          <p:cNvSpPr/>
          <p:nvPr/>
        </p:nvSpPr>
        <p:spPr>
          <a:xfrm>
            <a:off x="2730922" y="5314950"/>
            <a:ext cx="8173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dirty="0">
                <a:solidFill>
                  <a:srgbClr val="DC262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46" dirty="0"/>
          </a:p>
        </p:txBody>
      </p:sp>
      <p:sp>
        <p:nvSpPr>
          <p:cNvPr id="69" name="Text 57"/>
          <p:cNvSpPr/>
          <p:nvPr/>
        </p:nvSpPr>
        <p:spPr>
          <a:xfrm>
            <a:off x="976461" y="5257800"/>
            <a:ext cx="153813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الاستدامة</a:t>
            </a:r>
            <a:endParaRPr lang="en-US" sz="837" dirty="0"/>
          </a:p>
        </p:txBody>
      </p:sp>
      <p:sp>
        <p:nvSpPr>
          <p:cNvPr id="70" name="Text 58"/>
          <p:cNvSpPr/>
          <p:nvPr/>
        </p:nvSpPr>
        <p:spPr>
          <a:xfrm>
            <a:off x="976461" y="5429250"/>
            <a:ext cx="153813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برامج الولاء وتحسين الاحتفاظ بالعملاء</a:t>
            </a:r>
            <a:endParaRPr lang="en-US" sz="732" dirty="0"/>
          </a:p>
        </p:txBody>
      </p:sp>
      <p:pic>
        <p:nvPicPr>
          <p:cNvPr id="7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820" y="5386388"/>
            <a:ext cx="761981" cy="457200"/>
          </a:xfrm>
          <a:prstGeom prst="rect">
            <a:avLst/>
          </a:prstGeom>
        </p:spPr>
      </p:pic>
      <p:sp>
        <p:nvSpPr>
          <p:cNvPr id="72" name="Text 59"/>
          <p:cNvSpPr/>
          <p:nvPr/>
        </p:nvSpPr>
        <p:spPr>
          <a:xfrm>
            <a:off x="285750" y="5543550"/>
            <a:ext cx="9753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برافولينو التعليمية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007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001125" y="0"/>
            <a:ext cx="142875" cy="59007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285750"/>
            <a:ext cx="457200" cy="457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7116" y="328613"/>
            <a:ext cx="202963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43A04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الجمهور المستهدف</a:t>
            </a:r>
            <a:endParaRPr lang="en-US" sz="2025" dirty="0"/>
          </a:p>
        </p:txBody>
      </p:sp>
      <p:sp>
        <p:nvSpPr>
          <p:cNvPr id="6" name="Shape 2"/>
          <p:cNvSpPr/>
          <p:nvPr/>
        </p:nvSpPr>
        <p:spPr>
          <a:xfrm>
            <a:off x="7372350" y="67151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7" name="Text 3"/>
          <p:cNvSpPr/>
          <p:nvPr/>
        </p:nvSpPr>
        <p:spPr>
          <a:xfrm>
            <a:off x="3257550" y="914400"/>
            <a:ext cx="56007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الشرائح المستهدفة الرئيسية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3257550" y="1257300"/>
            <a:ext cx="5600700" cy="13144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5"/>
          <p:cNvSpPr/>
          <p:nvPr/>
        </p:nvSpPr>
        <p:spPr>
          <a:xfrm>
            <a:off x="8829675" y="1257300"/>
            <a:ext cx="28575" cy="1314450"/>
          </a:xfrm>
          <a:prstGeom prst="rect">
            <a:avLst/>
          </a:prstGeom>
          <a:solidFill>
            <a:srgbClr val="1E88E5"/>
          </a:solidFill>
          <a:ln/>
        </p:spPr>
      </p:sp>
      <p:sp>
        <p:nvSpPr>
          <p:cNvPr id="10" name="Shape 6"/>
          <p:cNvSpPr/>
          <p:nvPr/>
        </p:nvSpPr>
        <p:spPr>
          <a:xfrm>
            <a:off x="8143875" y="1400175"/>
            <a:ext cx="571500" cy="571500"/>
          </a:xfrm>
          <a:prstGeom prst="ellipse">
            <a:avLst/>
          </a:prstGeom>
          <a:solidFill>
            <a:srgbClr val="2563EB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0" y="1571625"/>
            <a:ext cx="285750" cy="2286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400425" y="1400175"/>
            <a:ext cx="46291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أولياء الأمور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5772150" y="1657350"/>
            <a:ext cx="2257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الديموغرافيا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5772150" y="185737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أعمار 25-45 سنة</a:t>
            </a:r>
            <a:endParaRPr lang="en-US" sz="732" dirty="0"/>
          </a:p>
        </p:txBody>
      </p:sp>
      <p:sp>
        <p:nvSpPr>
          <p:cNvPr id="15" name="Text 10"/>
          <p:cNvSpPr/>
          <p:nvPr/>
        </p:nvSpPr>
        <p:spPr>
          <a:xfrm>
            <a:off x="5772150" y="2000250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سكان المدن الكبرى</a:t>
            </a:r>
            <a:endParaRPr lang="en-US" sz="732" dirty="0"/>
          </a:p>
        </p:txBody>
      </p:sp>
      <p:sp>
        <p:nvSpPr>
          <p:cNvPr id="16" name="Text 11"/>
          <p:cNvSpPr/>
          <p:nvPr/>
        </p:nvSpPr>
        <p:spPr>
          <a:xfrm>
            <a:off x="5772150" y="214312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الطبقة المتوسطة</a:t>
            </a:r>
            <a:endParaRPr lang="en-US" sz="732" dirty="0"/>
          </a:p>
        </p:txBody>
      </p:sp>
      <p:sp>
        <p:nvSpPr>
          <p:cNvPr id="17" name="Text 12"/>
          <p:cNvSpPr/>
          <p:nvPr/>
        </p:nvSpPr>
        <p:spPr>
          <a:xfrm>
            <a:off x="5772150" y="2286000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مستخدمو الهواتف الذكية</a:t>
            </a:r>
            <a:endParaRPr lang="en-US" sz="732" dirty="0"/>
          </a:p>
        </p:txBody>
      </p:sp>
      <p:sp>
        <p:nvSpPr>
          <p:cNvPr id="18" name="Text 13"/>
          <p:cNvSpPr/>
          <p:nvPr/>
        </p:nvSpPr>
        <p:spPr>
          <a:xfrm>
            <a:off x="3400425" y="1657350"/>
            <a:ext cx="2257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الاهتمامات والتحديات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3400425" y="185737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تعليم أبنائهم بطرق حديثة</a:t>
            </a:r>
            <a:endParaRPr lang="en-US" sz="732" dirty="0"/>
          </a:p>
        </p:txBody>
      </p:sp>
      <p:sp>
        <p:nvSpPr>
          <p:cNvPr id="20" name="Text 15"/>
          <p:cNvSpPr/>
          <p:nvPr/>
        </p:nvSpPr>
        <p:spPr>
          <a:xfrm>
            <a:off x="3400425" y="2000250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البحث عن محتوى آمن ومفيد</a:t>
            </a:r>
            <a:endParaRPr lang="en-US" sz="732" dirty="0"/>
          </a:p>
        </p:txBody>
      </p:sp>
      <p:sp>
        <p:nvSpPr>
          <p:cNvPr id="21" name="Text 16"/>
          <p:cNvSpPr/>
          <p:nvPr/>
        </p:nvSpPr>
        <p:spPr>
          <a:xfrm>
            <a:off x="3400425" y="214312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تعزيز الهوية الثقافية</a:t>
            </a:r>
            <a:endParaRPr lang="en-US" sz="732" dirty="0"/>
          </a:p>
        </p:txBody>
      </p:sp>
      <p:sp>
        <p:nvSpPr>
          <p:cNvPr id="22" name="Text 17"/>
          <p:cNvSpPr/>
          <p:nvPr/>
        </p:nvSpPr>
        <p:spPr>
          <a:xfrm>
            <a:off x="3400425" y="2286000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القلق بشأن سلامة الإنترنت</a:t>
            </a:r>
            <a:endParaRPr lang="en-US" sz="732" dirty="0"/>
          </a:p>
        </p:txBody>
      </p:sp>
      <p:sp>
        <p:nvSpPr>
          <p:cNvPr id="23" name="Shape 18"/>
          <p:cNvSpPr/>
          <p:nvPr/>
        </p:nvSpPr>
        <p:spPr>
          <a:xfrm>
            <a:off x="3257550" y="2686050"/>
            <a:ext cx="5600700" cy="13144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Shape 19"/>
          <p:cNvSpPr/>
          <p:nvPr/>
        </p:nvSpPr>
        <p:spPr>
          <a:xfrm>
            <a:off x="8829675" y="2686050"/>
            <a:ext cx="28575" cy="1314450"/>
          </a:xfrm>
          <a:prstGeom prst="rect">
            <a:avLst/>
          </a:prstGeom>
          <a:solidFill>
            <a:srgbClr val="43A047"/>
          </a:solidFill>
          <a:ln/>
        </p:spPr>
      </p:sp>
      <p:sp>
        <p:nvSpPr>
          <p:cNvPr id="25" name="Shape 20"/>
          <p:cNvSpPr/>
          <p:nvPr/>
        </p:nvSpPr>
        <p:spPr>
          <a:xfrm>
            <a:off x="8143875" y="2828925"/>
            <a:ext cx="571500" cy="571500"/>
          </a:xfrm>
          <a:prstGeom prst="ellipse">
            <a:avLst/>
          </a:prstGeom>
          <a:solidFill>
            <a:srgbClr val="059669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0" y="3000375"/>
            <a:ext cx="285750" cy="228600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3400425" y="2828925"/>
            <a:ext cx="46291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المدارس والمعلمون</a:t>
            </a:r>
            <a:endParaRPr lang="en-US" sz="1046" dirty="0"/>
          </a:p>
        </p:txBody>
      </p:sp>
      <p:sp>
        <p:nvSpPr>
          <p:cNvPr id="28" name="Text 22"/>
          <p:cNvSpPr/>
          <p:nvPr/>
        </p:nvSpPr>
        <p:spPr>
          <a:xfrm>
            <a:off x="5772150" y="3086100"/>
            <a:ext cx="2257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الديموغرافيا</a:t>
            </a:r>
            <a:endParaRPr lang="en-US" sz="837" dirty="0"/>
          </a:p>
        </p:txBody>
      </p:sp>
      <p:sp>
        <p:nvSpPr>
          <p:cNvPr id="29" name="Text 23"/>
          <p:cNvSpPr/>
          <p:nvPr/>
        </p:nvSpPr>
        <p:spPr>
          <a:xfrm>
            <a:off x="5772150" y="328612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مدارس ابتدائية حكومية وخاصة</a:t>
            </a:r>
            <a:endParaRPr lang="en-US" sz="732" dirty="0"/>
          </a:p>
        </p:txBody>
      </p:sp>
      <p:sp>
        <p:nvSpPr>
          <p:cNvPr id="30" name="Text 24"/>
          <p:cNvSpPr/>
          <p:nvPr/>
        </p:nvSpPr>
        <p:spPr>
          <a:xfrm>
            <a:off x="5772150" y="3429000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معلمون في المرحلة الابتدائية</a:t>
            </a:r>
            <a:endParaRPr lang="en-US" sz="732" dirty="0"/>
          </a:p>
        </p:txBody>
      </p:sp>
      <p:sp>
        <p:nvSpPr>
          <p:cNvPr id="31" name="Text 25"/>
          <p:cNvSpPr/>
          <p:nvPr/>
        </p:nvSpPr>
        <p:spPr>
          <a:xfrm>
            <a:off x="5772150" y="357187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مدراء المدارس ومسؤولو التعليم</a:t>
            </a:r>
            <a:endParaRPr lang="en-US" sz="732" dirty="0"/>
          </a:p>
        </p:txBody>
      </p:sp>
      <p:sp>
        <p:nvSpPr>
          <p:cNvPr id="32" name="Text 26"/>
          <p:cNvSpPr/>
          <p:nvPr/>
        </p:nvSpPr>
        <p:spPr>
          <a:xfrm>
            <a:off x="3400425" y="3086100"/>
            <a:ext cx="2257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الاهتمامات والتحديات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3400425" y="328612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تحسين نتائج الطلاب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3400425" y="3429000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توفير تجربة تعليمية ممتعة</a:t>
            </a:r>
            <a:endParaRPr lang="en-US" sz="732" dirty="0"/>
          </a:p>
        </p:txBody>
      </p:sp>
      <p:sp>
        <p:nvSpPr>
          <p:cNvPr id="35" name="Text 29"/>
          <p:cNvSpPr/>
          <p:nvPr/>
        </p:nvSpPr>
        <p:spPr>
          <a:xfrm>
            <a:off x="3400425" y="357187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نقص الموارد التعليمية الرقمية</a:t>
            </a:r>
            <a:endParaRPr lang="en-US" sz="732" dirty="0"/>
          </a:p>
        </p:txBody>
      </p:sp>
      <p:sp>
        <p:nvSpPr>
          <p:cNvPr id="36" name="Text 30"/>
          <p:cNvSpPr/>
          <p:nvPr/>
        </p:nvSpPr>
        <p:spPr>
          <a:xfrm>
            <a:off x="3400425" y="3714750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الحاجة للتدريب التقني</a:t>
            </a:r>
            <a:endParaRPr lang="en-US" sz="732" dirty="0"/>
          </a:p>
        </p:txBody>
      </p:sp>
      <p:sp>
        <p:nvSpPr>
          <p:cNvPr id="37" name="Shape 31"/>
          <p:cNvSpPr/>
          <p:nvPr/>
        </p:nvSpPr>
        <p:spPr>
          <a:xfrm>
            <a:off x="3257550" y="4114800"/>
            <a:ext cx="5600700" cy="13144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8" name="Shape 32"/>
          <p:cNvSpPr/>
          <p:nvPr/>
        </p:nvSpPr>
        <p:spPr>
          <a:xfrm>
            <a:off x="8829675" y="4114800"/>
            <a:ext cx="28575" cy="1314450"/>
          </a:xfrm>
          <a:prstGeom prst="rect">
            <a:avLst/>
          </a:prstGeom>
          <a:solidFill>
            <a:srgbClr val="FDD835"/>
          </a:solidFill>
          <a:ln/>
        </p:spPr>
      </p:sp>
      <p:sp>
        <p:nvSpPr>
          <p:cNvPr id="39" name="Shape 33"/>
          <p:cNvSpPr/>
          <p:nvPr/>
        </p:nvSpPr>
        <p:spPr>
          <a:xfrm>
            <a:off x="8143875" y="4257675"/>
            <a:ext cx="571500" cy="571500"/>
          </a:xfrm>
          <a:prstGeom prst="ellipse">
            <a:avLst/>
          </a:prstGeom>
          <a:solidFill>
            <a:srgbClr val="F59E0B"/>
          </a:solidFill>
          <a:ln/>
        </p:spPr>
      </p:sp>
      <p:pic>
        <p:nvPicPr>
          <p:cNvPr id="4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900" y="4429125"/>
            <a:ext cx="171450" cy="228600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3400425" y="4257675"/>
            <a:ext cx="46291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المؤسسات التعليمية والحكومية</a:t>
            </a:r>
            <a:endParaRPr lang="en-US" sz="1046" dirty="0"/>
          </a:p>
        </p:txBody>
      </p:sp>
      <p:sp>
        <p:nvSpPr>
          <p:cNvPr id="42" name="Text 35"/>
          <p:cNvSpPr/>
          <p:nvPr/>
        </p:nvSpPr>
        <p:spPr>
          <a:xfrm>
            <a:off x="5772150" y="4514850"/>
            <a:ext cx="2257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الديموغرافيا</a:t>
            </a:r>
            <a:endParaRPr lang="en-US" sz="837" dirty="0"/>
          </a:p>
        </p:txBody>
      </p:sp>
      <p:sp>
        <p:nvSpPr>
          <p:cNvPr id="43" name="Text 36"/>
          <p:cNvSpPr/>
          <p:nvPr/>
        </p:nvSpPr>
        <p:spPr>
          <a:xfrm>
            <a:off x="5772150" y="471487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وزارة التربية الوطنية</a:t>
            </a:r>
            <a:endParaRPr lang="en-US" sz="732" dirty="0"/>
          </a:p>
        </p:txBody>
      </p:sp>
      <p:sp>
        <p:nvSpPr>
          <p:cNvPr id="44" name="Text 37"/>
          <p:cNvSpPr/>
          <p:nvPr/>
        </p:nvSpPr>
        <p:spPr>
          <a:xfrm>
            <a:off x="5772150" y="4857750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مراكز التدريب التعليمي</a:t>
            </a:r>
            <a:endParaRPr lang="en-US" sz="732" dirty="0"/>
          </a:p>
        </p:txBody>
      </p:sp>
      <p:sp>
        <p:nvSpPr>
          <p:cNvPr id="45" name="Text 38"/>
          <p:cNvSpPr/>
          <p:nvPr/>
        </p:nvSpPr>
        <p:spPr>
          <a:xfrm>
            <a:off x="5772150" y="500062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المكتبات العامة</a:t>
            </a:r>
            <a:endParaRPr lang="en-US" sz="732" dirty="0"/>
          </a:p>
        </p:txBody>
      </p:sp>
      <p:sp>
        <p:nvSpPr>
          <p:cNvPr id="46" name="Text 39"/>
          <p:cNvSpPr/>
          <p:nvPr/>
        </p:nvSpPr>
        <p:spPr>
          <a:xfrm>
            <a:off x="5772150" y="5143500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المؤسسات الثقافية</a:t>
            </a:r>
            <a:endParaRPr lang="en-US" sz="732" dirty="0"/>
          </a:p>
        </p:txBody>
      </p:sp>
      <p:sp>
        <p:nvSpPr>
          <p:cNvPr id="47" name="Text 40"/>
          <p:cNvSpPr/>
          <p:nvPr/>
        </p:nvSpPr>
        <p:spPr>
          <a:xfrm>
            <a:off x="3400425" y="4514850"/>
            <a:ext cx="22574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الاهتمامات والتحديات</a:t>
            </a:r>
            <a:endParaRPr lang="en-US" sz="837" dirty="0"/>
          </a:p>
        </p:txBody>
      </p:sp>
      <p:sp>
        <p:nvSpPr>
          <p:cNvPr id="48" name="Text 41"/>
          <p:cNvSpPr/>
          <p:nvPr/>
        </p:nvSpPr>
        <p:spPr>
          <a:xfrm>
            <a:off x="3400425" y="471487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تطوير التعليم الرقمي</a:t>
            </a:r>
            <a:endParaRPr lang="en-US" sz="732" dirty="0"/>
          </a:p>
        </p:txBody>
      </p:sp>
      <p:sp>
        <p:nvSpPr>
          <p:cNvPr id="49" name="Text 42"/>
          <p:cNvSpPr/>
          <p:nvPr/>
        </p:nvSpPr>
        <p:spPr>
          <a:xfrm>
            <a:off x="3400425" y="4857750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توفير حلول تعليمية وطنية</a:t>
            </a:r>
            <a:endParaRPr lang="en-US" sz="732" dirty="0"/>
          </a:p>
        </p:txBody>
      </p:sp>
      <p:sp>
        <p:nvSpPr>
          <p:cNvPr id="50" name="Text 43"/>
          <p:cNvSpPr/>
          <p:nvPr/>
        </p:nvSpPr>
        <p:spPr>
          <a:xfrm>
            <a:off x="3400425" y="5000625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تعزيز المحتوى باللغة العربية</a:t>
            </a:r>
            <a:endParaRPr lang="en-US" sz="732" dirty="0"/>
          </a:p>
        </p:txBody>
      </p:sp>
      <p:sp>
        <p:nvSpPr>
          <p:cNvPr id="51" name="Text 44"/>
          <p:cNvSpPr/>
          <p:nvPr/>
        </p:nvSpPr>
        <p:spPr>
          <a:xfrm>
            <a:off x="3400425" y="5143500"/>
            <a:ext cx="22574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تحقيق أهداف التحول الرقمي</a:t>
            </a:r>
            <a:endParaRPr lang="en-US" sz="732" dirty="0"/>
          </a:p>
        </p:txBody>
      </p:sp>
      <p:sp>
        <p:nvSpPr>
          <p:cNvPr id="52" name="Shape 45"/>
          <p:cNvSpPr/>
          <p:nvPr/>
        </p:nvSpPr>
        <p:spPr>
          <a:xfrm>
            <a:off x="285750" y="914400"/>
            <a:ext cx="2800350" cy="23574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3" name="Text 46"/>
          <p:cNvSpPr/>
          <p:nvPr/>
        </p:nvSpPr>
        <p:spPr>
          <a:xfrm>
            <a:off x="428625" y="1057275"/>
            <a:ext cx="2514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توزيع الفئات المستهدفة</a:t>
            </a:r>
            <a:endParaRPr lang="en-US" sz="1046" dirty="0"/>
          </a:p>
        </p:txBody>
      </p:sp>
      <p:pic>
        <p:nvPicPr>
          <p:cNvPr id="5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1343025"/>
            <a:ext cx="2514600" cy="1785938"/>
          </a:xfrm>
          <a:prstGeom prst="rect">
            <a:avLst/>
          </a:prstGeom>
        </p:spPr>
      </p:pic>
      <p:sp>
        <p:nvSpPr>
          <p:cNvPr id="55" name="Shape 47"/>
          <p:cNvSpPr/>
          <p:nvPr/>
        </p:nvSpPr>
        <p:spPr>
          <a:xfrm>
            <a:off x="285750" y="3443288"/>
            <a:ext cx="2800350" cy="21717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6" name="Text 48"/>
          <p:cNvSpPr/>
          <p:nvPr/>
        </p:nvSpPr>
        <p:spPr>
          <a:xfrm>
            <a:off x="428625" y="3586163"/>
            <a:ext cx="2514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استراتيجية الاستهداف</a:t>
            </a:r>
            <a:endParaRPr lang="en-US" sz="1046" dirty="0"/>
          </a:p>
        </p:txBody>
      </p:sp>
      <p:sp>
        <p:nvSpPr>
          <p:cNvPr id="57" name="Shape 49"/>
          <p:cNvSpPr/>
          <p:nvPr/>
        </p:nvSpPr>
        <p:spPr>
          <a:xfrm>
            <a:off x="2657475" y="3871913"/>
            <a:ext cx="285750" cy="285750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5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913" y="3943350"/>
            <a:ext cx="142875" cy="142875"/>
          </a:xfrm>
          <a:prstGeom prst="rect">
            <a:avLst/>
          </a:prstGeom>
        </p:spPr>
      </p:pic>
      <p:sp>
        <p:nvSpPr>
          <p:cNvPr id="59" name="Text 50"/>
          <p:cNvSpPr/>
          <p:nvPr/>
        </p:nvSpPr>
        <p:spPr>
          <a:xfrm>
            <a:off x="694869" y="3871913"/>
            <a:ext cx="18768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استهداف مركّز</a:t>
            </a:r>
            <a:endParaRPr lang="en-US" sz="837" dirty="0"/>
          </a:p>
        </p:txBody>
      </p:sp>
      <p:sp>
        <p:nvSpPr>
          <p:cNvPr id="60" name="Text 51"/>
          <p:cNvSpPr/>
          <p:nvPr/>
        </p:nvSpPr>
        <p:spPr>
          <a:xfrm>
            <a:off x="694869" y="4043363"/>
            <a:ext cx="18768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التركيز على أولياء الأمور في المدن الكبرى أولاً</a:t>
            </a:r>
            <a:endParaRPr lang="en-US" sz="732" dirty="0"/>
          </a:p>
        </p:txBody>
      </p:sp>
      <p:sp>
        <p:nvSpPr>
          <p:cNvPr id="61" name="Shape 52"/>
          <p:cNvSpPr/>
          <p:nvPr/>
        </p:nvSpPr>
        <p:spPr>
          <a:xfrm>
            <a:off x="2657475" y="4300538"/>
            <a:ext cx="285750" cy="285750"/>
          </a:xfrm>
          <a:prstGeom prst="ellipse">
            <a:avLst/>
          </a:prstGeom>
          <a:solidFill>
            <a:srgbClr val="D1FAE5"/>
          </a:solidFill>
          <a:ln/>
        </p:spPr>
      </p:sp>
      <p:pic>
        <p:nvPicPr>
          <p:cNvPr id="6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842" y="4371975"/>
            <a:ext cx="125016" cy="142875"/>
          </a:xfrm>
          <a:prstGeom prst="rect">
            <a:avLst/>
          </a:prstGeom>
        </p:spPr>
      </p:pic>
      <p:sp>
        <p:nvSpPr>
          <p:cNvPr id="63" name="Text 53"/>
          <p:cNvSpPr/>
          <p:nvPr/>
        </p:nvSpPr>
        <p:spPr>
          <a:xfrm>
            <a:off x="947886" y="4300538"/>
            <a:ext cx="16238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توسع تدريجي</a:t>
            </a:r>
            <a:endParaRPr lang="en-US" sz="837" dirty="0"/>
          </a:p>
        </p:txBody>
      </p:sp>
      <p:sp>
        <p:nvSpPr>
          <p:cNvPr id="64" name="Text 54"/>
          <p:cNvSpPr/>
          <p:nvPr/>
        </p:nvSpPr>
        <p:spPr>
          <a:xfrm>
            <a:off x="947886" y="4471988"/>
            <a:ext cx="162386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للمدن الصغرى والمناطق الريفية</a:t>
            </a:r>
            <a:endParaRPr lang="en-US" sz="732" dirty="0"/>
          </a:p>
        </p:txBody>
      </p:sp>
      <p:sp>
        <p:nvSpPr>
          <p:cNvPr id="65" name="Shape 55"/>
          <p:cNvSpPr/>
          <p:nvPr/>
        </p:nvSpPr>
        <p:spPr>
          <a:xfrm>
            <a:off x="2657475" y="4729163"/>
            <a:ext cx="285750" cy="285750"/>
          </a:xfrm>
          <a:prstGeom prst="ellipse">
            <a:avLst/>
          </a:prstGeom>
          <a:solidFill>
            <a:srgbClr val="FEF3C7"/>
          </a:solidFill>
          <a:ln/>
        </p:spPr>
      </p:sp>
      <p:pic>
        <p:nvPicPr>
          <p:cNvPr id="6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053" y="4800600"/>
            <a:ext cx="178594" cy="142875"/>
          </a:xfrm>
          <a:prstGeom prst="rect">
            <a:avLst/>
          </a:prstGeom>
        </p:spPr>
      </p:pic>
      <p:sp>
        <p:nvSpPr>
          <p:cNvPr id="67" name="Text 56"/>
          <p:cNvSpPr/>
          <p:nvPr/>
        </p:nvSpPr>
        <p:spPr>
          <a:xfrm>
            <a:off x="634343" y="4729163"/>
            <a:ext cx="19374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استراتيجية</a:t>
            </a:r>
            <a:endParaRPr lang="en-US" sz="837" dirty="0"/>
          </a:p>
        </p:txBody>
      </p:sp>
      <p:sp>
        <p:nvSpPr>
          <p:cNvPr id="68" name="Text 57"/>
          <p:cNvSpPr/>
          <p:nvPr/>
        </p:nvSpPr>
        <p:spPr>
          <a:xfrm>
            <a:off x="634343" y="4900613"/>
            <a:ext cx="193740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بناء شراكات مع المدارس والمؤسسات التعليمية</a:t>
            </a:r>
            <a:endParaRPr lang="en-US" sz="732" dirty="0"/>
          </a:p>
        </p:txBody>
      </p:sp>
      <p:sp>
        <p:nvSpPr>
          <p:cNvPr id="69" name="Shape 58"/>
          <p:cNvSpPr/>
          <p:nvPr/>
        </p:nvSpPr>
        <p:spPr>
          <a:xfrm>
            <a:off x="2657475" y="5157788"/>
            <a:ext cx="285750" cy="285750"/>
          </a:xfrm>
          <a:prstGeom prst="ellipse">
            <a:avLst/>
          </a:prstGeom>
          <a:solidFill>
            <a:srgbClr val="FEE2E2"/>
          </a:solidFill>
          <a:ln/>
        </p:spPr>
      </p:sp>
      <p:pic>
        <p:nvPicPr>
          <p:cNvPr id="7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8913" y="5229225"/>
            <a:ext cx="142875" cy="142875"/>
          </a:xfrm>
          <a:prstGeom prst="rect">
            <a:avLst/>
          </a:prstGeom>
        </p:spPr>
      </p:pic>
      <p:sp>
        <p:nvSpPr>
          <p:cNvPr id="71" name="Text 59"/>
          <p:cNvSpPr/>
          <p:nvPr/>
        </p:nvSpPr>
        <p:spPr>
          <a:xfrm>
            <a:off x="563687" y="5157788"/>
            <a:ext cx="20080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الإقليمي</a:t>
            </a:r>
            <a:endParaRPr lang="en-US" sz="837" dirty="0"/>
          </a:p>
        </p:txBody>
      </p:sp>
      <p:sp>
        <p:nvSpPr>
          <p:cNvPr id="72" name="Text 60"/>
          <p:cNvSpPr/>
          <p:nvPr/>
        </p:nvSpPr>
        <p:spPr>
          <a:xfrm>
            <a:off x="563687" y="5329238"/>
            <a:ext cx="20080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لأسواق المغرب العربي في المرحلة الثانية</a:t>
            </a:r>
            <a:endParaRPr lang="en-US" sz="732" dirty="0"/>
          </a:p>
        </p:txBody>
      </p:sp>
      <p:pic>
        <p:nvPicPr>
          <p:cNvPr id="7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820" y="5272088"/>
            <a:ext cx="623655" cy="457200"/>
          </a:xfrm>
          <a:prstGeom prst="rect">
            <a:avLst/>
          </a:prstGeom>
        </p:spPr>
      </p:pic>
      <p:sp>
        <p:nvSpPr>
          <p:cNvPr id="74" name="Text 61"/>
          <p:cNvSpPr/>
          <p:nvPr/>
        </p:nvSpPr>
        <p:spPr>
          <a:xfrm>
            <a:off x="285750" y="5429250"/>
            <a:ext cx="9753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برافولينو التعليمية</a:t>
            </a:r>
            <a:endParaRPr lang="en-US" sz="7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7221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001125" y="0"/>
            <a:ext cx="142875" cy="627221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285750"/>
            <a:ext cx="457200" cy="457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12541" y="328613"/>
            <a:ext cx="327420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43A04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نموذج العمل والعائد الاستثماري</a:t>
            </a:r>
            <a:endParaRPr lang="en-US" sz="2025" dirty="0"/>
          </a:p>
        </p:txBody>
      </p:sp>
      <p:sp>
        <p:nvSpPr>
          <p:cNvPr id="6" name="Shape 2"/>
          <p:cNvSpPr/>
          <p:nvPr/>
        </p:nvSpPr>
        <p:spPr>
          <a:xfrm>
            <a:off x="7372350" y="67151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7" name="Text 3"/>
          <p:cNvSpPr/>
          <p:nvPr/>
        </p:nvSpPr>
        <p:spPr>
          <a:xfrm>
            <a:off x="3257550" y="914400"/>
            <a:ext cx="56007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خطط الاشتراك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7543800" y="1257300"/>
            <a:ext cx="1314450" cy="1943100"/>
          </a:xfrm>
          <a:prstGeom prst="rect">
            <a:avLst/>
          </a:prstGeom>
          <a:solidFill>
            <a:srgbClr val="FFFFFF"/>
          </a:solidFill>
          <a:ln w="397">
            <a:solidFill>
              <a:srgbClr val="1E88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658100" y="1371600"/>
            <a:ext cx="10858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المجانية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658100" y="1628775"/>
            <a:ext cx="10858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 دج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658100" y="1914525"/>
            <a:ext cx="108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للأبد</a:t>
            </a:r>
            <a:endParaRPr lang="en-US" sz="732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38" y="2193131"/>
            <a:ext cx="100013" cy="10001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019641" y="2171700"/>
            <a:ext cx="56714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محدود</a:t>
            </a:r>
            <a:endParaRPr lang="en-US" sz="732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38" y="2393156"/>
            <a:ext cx="100013" cy="10001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970332" y="2371725"/>
            <a:ext cx="6164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دروس شهرياً</a:t>
            </a:r>
            <a:endParaRPr lang="en-US" sz="732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442" y="2593181"/>
            <a:ext cx="62508" cy="10001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836471" y="2571750"/>
            <a:ext cx="7878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بدون تقارير متقدمة</a:t>
            </a:r>
            <a:endParaRPr lang="en-US" sz="732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442" y="2793206"/>
            <a:ext cx="62508" cy="1000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038281" y="2771775"/>
            <a:ext cx="58601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بدون دعم فني</a:t>
            </a:r>
            <a:endParaRPr lang="en-US" sz="732" dirty="0"/>
          </a:p>
        </p:txBody>
      </p:sp>
      <p:sp>
        <p:nvSpPr>
          <p:cNvPr id="20" name="Shape 12"/>
          <p:cNvSpPr/>
          <p:nvPr/>
        </p:nvSpPr>
        <p:spPr>
          <a:xfrm>
            <a:off x="6115050" y="1257300"/>
            <a:ext cx="1314450" cy="1943100"/>
          </a:xfrm>
          <a:prstGeom prst="rect">
            <a:avLst/>
          </a:prstGeom>
          <a:solidFill>
            <a:srgbClr val="FFFFFF"/>
          </a:solidFill>
          <a:ln w="397">
            <a:solidFill>
              <a:srgbClr val="43A047"/>
            </a:solidFill>
            <a:prstDash val="solid"/>
          </a:ln>
        </p:spPr>
      </p:sp>
      <p:sp>
        <p:nvSpPr>
          <p:cNvPr id="21" name="Text 13"/>
          <p:cNvSpPr/>
          <p:nvPr/>
        </p:nvSpPr>
        <p:spPr>
          <a:xfrm>
            <a:off x="6229350" y="1371600"/>
            <a:ext cx="10858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الأساسية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6229350" y="1628775"/>
            <a:ext cx="10858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500 دج</a:t>
            </a:r>
            <a:endParaRPr lang="en-US" sz="1350" dirty="0"/>
          </a:p>
        </p:txBody>
      </p:sp>
      <p:sp>
        <p:nvSpPr>
          <p:cNvPr id="23" name="Text 15"/>
          <p:cNvSpPr/>
          <p:nvPr/>
        </p:nvSpPr>
        <p:spPr>
          <a:xfrm>
            <a:off x="6229350" y="1914525"/>
            <a:ext cx="108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شهرياً</a:t>
            </a:r>
            <a:endParaRPr lang="en-US" sz="732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188" y="2193131"/>
            <a:ext cx="100013" cy="100013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6646255" y="2171700"/>
            <a:ext cx="5117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كامل</a:t>
            </a:r>
            <a:endParaRPr lang="en-US" sz="732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5188" y="2393156"/>
            <a:ext cx="100013" cy="100013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6391647" y="2371725"/>
            <a:ext cx="7663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دروس غير محدودة</a:t>
            </a:r>
            <a:endParaRPr lang="en-US" sz="732" dirty="0"/>
          </a:p>
        </p:txBody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5188" y="2593181"/>
            <a:ext cx="100013" cy="100013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6580175" y="2571750"/>
            <a:ext cx="5778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تقارير أساسية</a:t>
            </a:r>
            <a:endParaRPr lang="en-US" sz="732" dirty="0"/>
          </a:p>
        </p:txBody>
      </p:sp>
      <p:pic>
        <p:nvPicPr>
          <p:cNvPr id="3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2692" y="2793206"/>
            <a:ext cx="62508" cy="100013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6548810" y="2771775"/>
            <a:ext cx="64673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دعم فني محدود</a:t>
            </a:r>
            <a:endParaRPr lang="en-US" sz="732" dirty="0"/>
          </a:p>
        </p:txBody>
      </p:sp>
      <p:sp>
        <p:nvSpPr>
          <p:cNvPr id="32" name="Shape 20"/>
          <p:cNvSpPr/>
          <p:nvPr/>
        </p:nvSpPr>
        <p:spPr>
          <a:xfrm>
            <a:off x="4686300" y="1257300"/>
            <a:ext cx="1314450" cy="1943100"/>
          </a:xfrm>
          <a:prstGeom prst="rect">
            <a:avLst/>
          </a:prstGeom>
          <a:solidFill>
            <a:srgbClr val="FFFFFF"/>
          </a:solidFill>
          <a:ln w="397">
            <a:solidFill>
              <a:srgbClr val="FDD835"/>
            </a:solidFill>
            <a:prstDash val="solid"/>
          </a:ln>
        </p:spPr>
      </p:sp>
      <p:sp>
        <p:nvSpPr>
          <p:cNvPr id="33" name="Text 21"/>
          <p:cNvSpPr/>
          <p:nvPr/>
        </p:nvSpPr>
        <p:spPr>
          <a:xfrm>
            <a:off x="4800600" y="1371600"/>
            <a:ext cx="10858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المميزة</a:t>
            </a:r>
            <a:endParaRPr lang="en-US" sz="1046" dirty="0"/>
          </a:p>
        </p:txBody>
      </p:sp>
      <p:sp>
        <p:nvSpPr>
          <p:cNvPr id="34" name="Text 22"/>
          <p:cNvSpPr/>
          <p:nvPr/>
        </p:nvSpPr>
        <p:spPr>
          <a:xfrm>
            <a:off x="4800600" y="1628775"/>
            <a:ext cx="10858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D9770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900 دج</a:t>
            </a:r>
            <a:endParaRPr lang="en-US" sz="1350" dirty="0"/>
          </a:p>
        </p:txBody>
      </p:sp>
      <p:sp>
        <p:nvSpPr>
          <p:cNvPr id="35" name="Text 23"/>
          <p:cNvSpPr/>
          <p:nvPr/>
        </p:nvSpPr>
        <p:spPr>
          <a:xfrm>
            <a:off x="4800600" y="1914525"/>
            <a:ext cx="108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شهرياً</a:t>
            </a:r>
            <a:endParaRPr lang="en-US" sz="732" dirty="0"/>
          </a:p>
        </p:txBody>
      </p:sp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6438" y="2193131"/>
            <a:ext cx="100013" cy="100013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5217505" y="2171700"/>
            <a:ext cx="5117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كامل</a:t>
            </a:r>
            <a:endParaRPr lang="en-US" sz="732" dirty="0"/>
          </a:p>
        </p:txBody>
      </p:sp>
      <p:pic>
        <p:nvPicPr>
          <p:cNvPr id="3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6438" y="2393156"/>
            <a:ext cx="100013" cy="100013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4962897" y="2371725"/>
            <a:ext cx="7663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دروس غير محدودة</a:t>
            </a:r>
            <a:endParaRPr lang="en-US" sz="732" dirty="0"/>
          </a:p>
        </p:txBody>
      </p:sp>
      <p:pic>
        <p:nvPicPr>
          <p:cNvPr id="4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6438" y="2593181"/>
            <a:ext cx="100013" cy="100013"/>
          </a:xfrm>
          <a:prstGeom prst="rect">
            <a:avLst/>
          </a:prstGeom>
        </p:spPr>
      </p:pic>
      <p:sp>
        <p:nvSpPr>
          <p:cNvPr id="41" name="Text 26"/>
          <p:cNvSpPr/>
          <p:nvPr/>
        </p:nvSpPr>
        <p:spPr>
          <a:xfrm>
            <a:off x="5169284" y="2571750"/>
            <a:ext cx="56000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تقارير متقدمة</a:t>
            </a:r>
            <a:endParaRPr lang="en-US" sz="732" dirty="0"/>
          </a:p>
        </p:txBody>
      </p:sp>
      <p:pic>
        <p:nvPicPr>
          <p:cNvPr id="4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6438" y="2864644"/>
            <a:ext cx="100013" cy="100013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4800600" y="2771775"/>
            <a:ext cx="9286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دعم فني على مدار الساعة</a:t>
            </a:r>
            <a:endParaRPr lang="en-US" sz="732" dirty="0"/>
          </a:p>
        </p:txBody>
      </p:sp>
      <p:sp>
        <p:nvSpPr>
          <p:cNvPr id="44" name="Shape 28"/>
          <p:cNvSpPr/>
          <p:nvPr/>
        </p:nvSpPr>
        <p:spPr>
          <a:xfrm>
            <a:off x="3257550" y="1257300"/>
            <a:ext cx="1314450" cy="1914525"/>
          </a:xfrm>
          <a:prstGeom prst="rect">
            <a:avLst/>
          </a:prstGeom>
          <a:solidFill>
            <a:srgbClr val="FFFFFF"/>
          </a:solidFill>
          <a:ln w="397">
            <a:solidFill>
              <a:srgbClr val="E53935"/>
            </a:solidFill>
            <a:prstDash val="solid"/>
          </a:ln>
        </p:spPr>
      </p:sp>
      <p:sp>
        <p:nvSpPr>
          <p:cNvPr id="45" name="Text 29"/>
          <p:cNvSpPr/>
          <p:nvPr/>
        </p:nvSpPr>
        <p:spPr>
          <a:xfrm>
            <a:off x="3371850" y="1371600"/>
            <a:ext cx="10858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المدارس</a:t>
            </a:r>
            <a:endParaRPr lang="en-US" sz="1046" dirty="0"/>
          </a:p>
        </p:txBody>
      </p:sp>
      <p:sp>
        <p:nvSpPr>
          <p:cNvPr id="46" name="Text 30"/>
          <p:cNvSpPr/>
          <p:nvPr/>
        </p:nvSpPr>
        <p:spPr>
          <a:xfrm>
            <a:off x="3371850" y="1628775"/>
            <a:ext cx="10858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DC262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اتصل بنا</a:t>
            </a:r>
            <a:endParaRPr lang="en-US" sz="1350" dirty="0"/>
          </a:p>
        </p:txBody>
      </p:sp>
      <p:sp>
        <p:nvSpPr>
          <p:cNvPr id="47" name="Text 31"/>
          <p:cNvSpPr/>
          <p:nvPr/>
        </p:nvSpPr>
        <p:spPr>
          <a:xfrm>
            <a:off x="3371850" y="1914525"/>
            <a:ext cx="108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سنوياً</a:t>
            </a:r>
            <a:endParaRPr lang="en-US" sz="732" dirty="0"/>
          </a:p>
        </p:txBody>
      </p:sp>
      <p:pic>
        <p:nvPicPr>
          <p:cNvPr id="4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7688" y="2193131"/>
            <a:ext cx="100013" cy="100013"/>
          </a:xfrm>
          <a:prstGeom prst="rect">
            <a:avLst/>
          </a:prstGeom>
        </p:spPr>
      </p:pic>
      <p:sp>
        <p:nvSpPr>
          <p:cNvPr id="49" name="Text 32"/>
          <p:cNvSpPr/>
          <p:nvPr/>
        </p:nvSpPr>
        <p:spPr>
          <a:xfrm>
            <a:off x="3788755" y="2171700"/>
            <a:ext cx="5117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محتوى كامل</a:t>
            </a:r>
            <a:endParaRPr lang="en-US" sz="732" dirty="0"/>
          </a:p>
        </p:txBody>
      </p:sp>
      <p:pic>
        <p:nvPicPr>
          <p:cNvPr id="50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57688" y="2393156"/>
            <a:ext cx="100013" cy="100013"/>
          </a:xfrm>
          <a:prstGeom prst="rect">
            <a:avLst/>
          </a:prstGeom>
        </p:spPr>
      </p:pic>
      <p:sp>
        <p:nvSpPr>
          <p:cNvPr id="51" name="Text 33"/>
          <p:cNvSpPr/>
          <p:nvPr/>
        </p:nvSpPr>
        <p:spPr>
          <a:xfrm>
            <a:off x="3658381" y="2371725"/>
            <a:ext cx="64215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حسابات متعددة</a:t>
            </a:r>
            <a:endParaRPr lang="en-US" sz="732" dirty="0"/>
          </a:p>
        </p:txBody>
      </p:sp>
      <p:pic>
        <p:nvPicPr>
          <p:cNvPr id="52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57688" y="2593181"/>
            <a:ext cx="100013" cy="100013"/>
          </a:xfrm>
          <a:prstGeom prst="rect">
            <a:avLst/>
          </a:prstGeom>
        </p:spPr>
      </p:pic>
      <p:sp>
        <p:nvSpPr>
          <p:cNvPr id="53" name="Text 34"/>
          <p:cNvSpPr/>
          <p:nvPr/>
        </p:nvSpPr>
        <p:spPr>
          <a:xfrm>
            <a:off x="3476997" y="2571750"/>
            <a:ext cx="8235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لوحة تحكم للمدرسة</a:t>
            </a:r>
            <a:endParaRPr lang="en-US" sz="732" dirty="0"/>
          </a:p>
        </p:txBody>
      </p:sp>
      <p:pic>
        <p:nvPicPr>
          <p:cNvPr id="54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57688" y="2793206"/>
            <a:ext cx="100013" cy="100013"/>
          </a:xfrm>
          <a:prstGeom prst="rect">
            <a:avLst/>
          </a:prstGeom>
        </p:spPr>
      </p:pic>
      <p:sp>
        <p:nvSpPr>
          <p:cNvPr id="55" name="Text 35"/>
          <p:cNvSpPr/>
          <p:nvPr/>
        </p:nvSpPr>
        <p:spPr>
          <a:xfrm>
            <a:off x="3651238" y="2771775"/>
            <a:ext cx="6493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تدريب للمعلمين</a:t>
            </a:r>
            <a:endParaRPr lang="en-US" sz="732" dirty="0"/>
          </a:p>
        </p:txBody>
      </p:sp>
      <p:sp>
        <p:nvSpPr>
          <p:cNvPr id="56" name="Text 36"/>
          <p:cNvSpPr/>
          <p:nvPr/>
        </p:nvSpPr>
        <p:spPr>
          <a:xfrm>
            <a:off x="3257550" y="3343275"/>
            <a:ext cx="56007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مصادر الإيرادات</a:t>
            </a:r>
            <a:endParaRPr lang="en-US" sz="1350" dirty="0"/>
          </a:p>
        </p:txBody>
      </p:sp>
      <p:sp>
        <p:nvSpPr>
          <p:cNvPr id="57" name="Shape 37"/>
          <p:cNvSpPr/>
          <p:nvPr/>
        </p:nvSpPr>
        <p:spPr>
          <a:xfrm>
            <a:off x="7067569" y="3686175"/>
            <a:ext cx="1790681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8" name="Shape 38"/>
          <p:cNvSpPr/>
          <p:nvPr/>
        </p:nvSpPr>
        <p:spPr>
          <a:xfrm>
            <a:off x="8458200" y="3800475"/>
            <a:ext cx="285750" cy="285750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59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38567" y="3871913"/>
            <a:ext cx="125016" cy="142875"/>
          </a:xfrm>
          <a:prstGeom prst="rect">
            <a:avLst/>
          </a:prstGeom>
        </p:spPr>
      </p:pic>
      <p:sp>
        <p:nvSpPr>
          <p:cNvPr id="60" name="Text 39"/>
          <p:cNvSpPr/>
          <p:nvPr/>
        </p:nvSpPr>
        <p:spPr>
          <a:xfrm>
            <a:off x="7626595" y="3857625"/>
            <a:ext cx="74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اشتراكات فردية</a:t>
            </a:r>
            <a:endParaRPr lang="en-US" sz="837" dirty="0"/>
          </a:p>
        </p:txBody>
      </p:sp>
      <p:sp>
        <p:nvSpPr>
          <p:cNvPr id="61" name="Text 40"/>
          <p:cNvSpPr/>
          <p:nvPr/>
        </p:nvSpPr>
        <p:spPr>
          <a:xfrm>
            <a:off x="7181869" y="4171950"/>
            <a:ext cx="156208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اشتراكات شهرية وسنوية للأفراد والعائلات</a:t>
            </a:r>
            <a:endParaRPr lang="en-US" sz="732" dirty="0"/>
          </a:p>
        </p:txBody>
      </p:sp>
      <p:sp>
        <p:nvSpPr>
          <p:cNvPr id="62" name="Shape 41"/>
          <p:cNvSpPr/>
          <p:nvPr/>
        </p:nvSpPr>
        <p:spPr>
          <a:xfrm>
            <a:off x="5162559" y="3686175"/>
            <a:ext cx="1790709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3" name="Shape 42"/>
          <p:cNvSpPr/>
          <p:nvPr/>
        </p:nvSpPr>
        <p:spPr>
          <a:xfrm>
            <a:off x="6553219" y="3800475"/>
            <a:ext cx="285750" cy="285750"/>
          </a:xfrm>
          <a:prstGeom prst="ellipse">
            <a:avLst/>
          </a:prstGeom>
          <a:solidFill>
            <a:srgbClr val="D1FAE5"/>
          </a:solidFill>
          <a:ln/>
        </p:spPr>
      </p:sp>
      <p:pic>
        <p:nvPicPr>
          <p:cNvPr id="64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06797" y="3871913"/>
            <a:ext cx="178594" cy="142875"/>
          </a:xfrm>
          <a:prstGeom prst="rect">
            <a:avLst/>
          </a:prstGeom>
        </p:spPr>
      </p:pic>
      <p:sp>
        <p:nvSpPr>
          <p:cNvPr id="65" name="Text 43"/>
          <p:cNvSpPr/>
          <p:nvPr/>
        </p:nvSpPr>
        <p:spPr>
          <a:xfrm>
            <a:off x="5562665" y="3857625"/>
            <a:ext cx="9048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اشتراكات المدارس</a:t>
            </a:r>
            <a:endParaRPr lang="en-US" sz="837" dirty="0"/>
          </a:p>
        </p:txBody>
      </p:sp>
      <p:sp>
        <p:nvSpPr>
          <p:cNvPr id="66" name="Text 44"/>
          <p:cNvSpPr/>
          <p:nvPr/>
        </p:nvSpPr>
        <p:spPr>
          <a:xfrm>
            <a:off x="5276859" y="4171950"/>
            <a:ext cx="156210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خطط مخصصة للمدارس والمؤسسات التعليمية</a:t>
            </a:r>
            <a:endParaRPr lang="en-US" sz="732" dirty="0"/>
          </a:p>
        </p:txBody>
      </p:sp>
      <p:sp>
        <p:nvSpPr>
          <p:cNvPr id="67" name="Shape 45"/>
          <p:cNvSpPr/>
          <p:nvPr/>
        </p:nvSpPr>
        <p:spPr>
          <a:xfrm>
            <a:off x="3257550" y="3686175"/>
            <a:ext cx="1790709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8" name="Shape 46"/>
          <p:cNvSpPr/>
          <p:nvPr/>
        </p:nvSpPr>
        <p:spPr>
          <a:xfrm>
            <a:off x="4648209" y="3800475"/>
            <a:ext cx="285750" cy="285750"/>
          </a:xfrm>
          <a:prstGeom prst="ellipse">
            <a:avLst/>
          </a:prstGeom>
          <a:solidFill>
            <a:srgbClr val="FEF3C7"/>
          </a:solidFill>
          <a:ln/>
        </p:spPr>
      </p:sp>
      <p:pic>
        <p:nvPicPr>
          <p:cNvPr id="69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01787" y="3871913"/>
            <a:ext cx="178594" cy="142875"/>
          </a:xfrm>
          <a:prstGeom prst="rect">
            <a:avLst/>
          </a:prstGeom>
        </p:spPr>
      </p:pic>
      <p:sp>
        <p:nvSpPr>
          <p:cNvPr id="70" name="Text 47"/>
          <p:cNvSpPr/>
          <p:nvPr/>
        </p:nvSpPr>
        <p:spPr>
          <a:xfrm>
            <a:off x="3855895" y="3857625"/>
            <a:ext cx="7065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تجارية</a:t>
            </a:r>
            <a:endParaRPr lang="en-US" sz="837" dirty="0"/>
          </a:p>
        </p:txBody>
      </p:sp>
      <p:sp>
        <p:nvSpPr>
          <p:cNvPr id="71" name="Text 48"/>
          <p:cNvSpPr/>
          <p:nvPr/>
        </p:nvSpPr>
        <p:spPr>
          <a:xfrm>
            <a:off x="3371850" y="4171950"/>
            <a:ext cx="156210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مع شركات الاتصالات ومصنعي الأجهزة</a:t>
            </a:r>
            <a:endParaRPr lang="en-US" sz="732" dirty="0"/>
          </a:p>
        </p:txBody>
      </p:sp>
      <p:sp>
        <p:nvSpPr>
          <p:cNvPr id="72" name="Shape 49"/>
          <p:cNvSpPr/>
          <p:nvPr/>
        </p:nvSpPr>
        <p:spPr>
          <a:xfrm>
            <a:off x="285750" y="914400"/>
            <a:ext cx="2800350" cy="23574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3" name="Text 50"/>
          <p:cNvSpPr/>
          <p:nvPr/>
        </p:nvSpPr>
        <p:spPr>
          <a:xfrm>
            <a:off x="428625" y="1057275"/>
            <a:ext cx="2514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توقعات الإيرادات (5 سنوات)</a:t>
            </a:r>
            <a:endParaRPr lang="en-US" sz="1046" dirty="0"/>
          </a:p>
        </p:txBody>
      </p:sp>
      <p:pic>
        <p:nvPicPr>
          <p:cNvPr id="74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8625" y="1343025"/>
            <a:ext cx="2514600" cy="1785938"/>
          </a:xfrm>
          <a:prstGeom prst="rect">
            <a:avLst/>
          </a:prstGeom>
        </p:spPr>
      </p:pic>
      <p:sp>
        <p:nvSpPr>
          <p:cNvPr id="75" name="Shape 51"/>
          <p:cNvSpPr/>
          <p:nvPr/>
        </p:nvSpPr>
        <p:spPr>
          <a:xfrm>
            <a:off x="285750" y="3443288"/>
            <a:ext cx="2800350" cy="2543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6" name="Text 52"/>
          <p:cNvSpPr/>
          <p:nvPr/>
        </p:nvSpPr>
        <p:spPr>
          <a:xfrm>
            <a:off x="428625" y="3586163"/>
            <a:ext cx="2514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العائد الاستثماري</a:t>
            </a:r>
            <a:endParaRPr lang="en-US" sz="1046" dirty="0"/>
          </a:p>
        </p:txBody>
      </p:sp>
      <p:sp>
        <p:nvSpPr>
          <p:cNvPr id="77" name="Text 53"/>
          <p:cNvSpPr/>
          <p:nvPr/>
        </p:nvSpPr>
        <p:spPr>
          <a:xfrm>
            <a:off x="2417155" y="3871913"/>
            <a:ext cx="52607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استثمار أولي</a:t>
            </a:r>
            <a:endParaRPr lang="en-US" sz="732" dirty="0"/>
          </a:p>
        </p:txBody>
      </p:sp>
      <p:sp>
        <p:nvSpPr>
          <p:cNvPr id="78" name="Text 54"/>
          <p:cNvSpPr/>
          <p:nvPr/>
        </p:nvSpPr>
        <p:spPr>
          <a:xfrm>
            <a:off x="428625" y="3871913"/>
            <a:ext cx="51828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 مليون دج</a:t>
            </a:r>
            <a:endParaRPr lang="en-US" sz="732" dirty="0"/>
          </a:p>
        </p:txBody>
      </p:sp>
      <p:sp>
        <p:nvSpPr>
          <p:cNvPr id="79" name="Shape 55"/>
          <p:cNvSpPr/>
          <p:nvPr/>
        </p:nvSpPr>
        <p:spPr>
          <a:xfrm>
            <a:off x="428625" y="4043363"/>
            <a:ext cx="2514600" cy="57150"/>
          </a:xfrm>
          <a:prstGeom prst="roundRect">
            <a:avLst/>
          </a:prstGeom>
          <a:solidFill>
            <a:srgbClr val="E5E7EB"/>
          </a:solidFill>
          <a:ln/>
        </p:spPr>
      </p:sp>
      <p:sp>
        <p:nvSpPr>
          <p:cNvPr id="80" name="Shape 56"/>
          <p:cNvSpPr/>
          <p:nvPr/>
        </p:nvSpPr>
        <p:spPr>
          <a:xfrm>
            <a:off x="428625" y="4043363"/>
            <a:ext cx="2514600" cy="57150"/>
          </a:xfrm>
          <a:prstGeom prst="roundRect">
            <a:avLst/>
          </a:prstGeom>
          <a:solidFill>
            <a:srgbClr val="2563EB"/>
          </a:solidFill>
          <a:ln/>
        </p:spPr>
      </p:sp>
      <p:sp>
        <p:nvSpPr>
          <p:cNvPr id="81" name="Text 57"/>
          <p:cNvSpPr/>
          <p:nvPr/>
        </p:nvSpPr>
        <p:spPr>
          <a:xfrm>
            <a:off x="2417155" y="4214813"/>
            <a:ext cx="52607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نقطة التعادل</a:t>
            </a:r>
            <a:endParaRPr lang="en-US" sz="732" dirty="0"/>
          </a:p>
        </p:txBody>
      </p:sp>
      <p:sp>
        <p:nvSpPr>
          <p:cNvPr id="82" name="Text 58"/>
          <p:cNvSpPr/>
          <p:nvPr/>
        </p:nvSpPr>
        <p:spPr>
          <a:xfrm>
            <a:off x="428625" y="4214813"/>
            <a:ext cx="3154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السنة 2</a:t>
            </a:r>
            <a:endParaRPr lang="en-US" sz="732" dirty="0"/>
          </a:p>
        </p:txBody>
      </p:sp>
      <p:sp>
        <p:nvSpPr>
          <p:cNvPr id="83" name="Shape 59"/>
          <p:cNvSpPr/>
          <p:nvPr/>
        </p:nvSpPr>
        <p:spPr>
          <a:xfrm>
            <a:off x="428625" y="4386263"/>
            <a:ext cx="2514600" cy="57150"/>
          </a:xfrm>
          <a:prstGeom prst="roundRect">
            <a:avLst/>
          </a:prstGeom>
          <a:solidFill>
            <a:srgbClr val="E5E7EB"/>
          </a:solidFill>
          <a:ln/>
        </p:spPr>
      </p:sp>
      <p:sp>
        <p:nvSpPr>
          <p:cNvPr id="84" name="Shape 60"/>
          <p:cNvSpPr/>
          <p:nvPr/>
        </p:nvSpPr>
        <p:spPr>
          <a:xfrm>
            <a:off x="1937407" y="4386263"/>
            <a:ext cx="1005818" cy="57150"/>
          </a:xfrm>
          <a:prstGeom prst="roundRect">
            <a:avLst/>
          </a:prstGeom>
          <a:solidFill>
            <a:srgbClr val="059669"/>
          </a:solidFill>
          <a:ln/>
        </p:spPr>
      </p:sp>
      <p:sp>
        <p:nvSpPr>
          <p:cNvPr id="85" name="Text 61"/>
          <p:cNvSpPr/>
          <p:nvPr/>
        </p:nvSpPr>
        <p:spPr>
          <a:xfrm>
            <a:off x="1932915" y="4557713"/>
            <a:ext cx="101031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العائد المتوقع (5 سنوات)</a:t>
            </a:r>
            <a:endParaRPr lang="en-US" sz="732" dirty="0"/>
          </a:p>
        </p:txBody>
      </p:sp>
      <p:sp>
        <p:nvSpPr>
          <p:cNvPr id="86" name="Text 62"/>
          <p:cNvSpPr/>
          <p:nvPr/>
        </p:nvSpPr>
        <p:spPr>
          <a:xfrm>
            <a:off x="428625" y="4557713"/>
            <a:ext cx="51828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 مليون دج</a:t>
            </a:r>
            <a:endParaRPr lang="en-US" sz="732" dirty="0"/>
          </a:p>
        </p:txBody>
      </p:sp>
      <p:sp>
        <p:nvSpPr>
          <p:cNvPr id="87" name="Shape 63"/>
          <p:cNvSpPr/>
          <p:nvPr/>
        </p:nvSpPr>
        <p:spPr>
          <a:xfrm>
            <a:off x="428625" y="4729163"/>
            <a:ext cx="2514600" cy="57150"/>
          </a:xfrm>
          <a:prstGeom prst="roundRect">
            <a:avLst/>
          </a:prstGeom>
          <a:solidFill>
            <a:srgbClr val="E5E7EB"/>
          </a:solidFill>
          <a:ln/>
        </p:spPr>
      </p:sp>
      <p:sp>
        <p:nvSpPr>
          <p:cNvPr id="88" name="Shape 64"/>
          <p:cNvSpPr/>
          <p:nvPr/>
        </p:nvSpPr>
        <p:spPr>
          <a:xfrm>
            <a:off x="1183016" y="4729163"/>
            <a:ext cx="1760209" cy="57150"/>
          </a:xfrm>
          <a:prstGeom prst="roundRect">
            <a:avLst/>
          </a:prstGeom>
          <a:solidFill>
            <a:srgbClr val="D97706"/>
          </a:solidFill>
          <a:ln/>
        </p:spPr>
      </p:sp>
      <p:sp>
        <p:nvSpPr>
          <p:cNvPr id="89" name="Text 65"/>
          <p:cNvSpPr/>
          <p:nvPr/>
        </p:nvSpPr>
        <p:spPr>
          <a:xfrm>
            <a:off x="1862063" y="4900613"/>
            <a:ext cx="10811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معدل العائد الداخلي (IRR)</a:t>
            </a:r>
            <a:endParaRPr lang="en-US" sz="732" dirty="0"/>
          </a:p>
        </p:txBody>
      </p:sp>
      <p:sp>
        <p:nvSpPr>
          <p:cNvPr id="90" name="Text 66"/>
          <p:cNvSpPr/>
          <p:nvPr/>
        </p:nvSpPr>
        <p:spPr>
          <a:xfrm>
            <a:off x="428625" y="4900613"/>
            <a:ext cx="20454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35%</a:t>
            </a:r>
            <a:endParaRPr lang="en-US" sz="732" dirty="0"/>
          </a:p>
        </p:txBody>
      </p:sp>
      <p:sp>
        <p:nvSpPr>
          <p:cNvPr id="91" name="Shape 67"/>
          <p:cNvSpPr/>
          <p:nvPr/>
        </p:nvSpPr>
        <p:spPr>
          <a:xfrm>
            <a:off x="428625" y="5072063"/>
            <a:ext cx="2514600" cy="57150"/>
          </a:xfrm>
          <a:prstGeom prst="roundRect">
            <a:avLst/>
          </a:prstGeom>
          <a:solidFill>
            <a:srgbClr val="E5E7EB"/>
          </a:solidFill>
          <a:ln/>
        </p:spPr>
      </p:sp>
      <p:sp>
        <p:nvSpPr>
          <p:cNvPr id="92" name="Shape 68"/>
          <p:cNvSpPr/>
          <p:nvPr/>
        </p:nvSpPr>
        <p:spPr>
          <a:xfrm>
            <a:off x="805821" y="5072063"/>
            <a:ext cx="2137404" cy="57150"/>
          </a:xfrm>
          <a:prstGeom prst="roundRect">
            <a:avLst/>
          </a:prstGeom>
          <a:solidFill>
            <a:srgbClr val="DC2626"/>
          </a:solidFill>
          <a:ln/>
        </p:spPr>
      </p:sp>
      <p:sp>
        <p:nvSpPr>
          <p:cNvPr id="93" name="Shape 69"/>
          <p:cNvSpPr/>
          <p:nvPr/>
        </p:nvSpPr>
        <p:spPr>
          <a:xfrm>
            <a:off x="428625" y="5243513"/>
            <a:ext cx="2514600" cy="600075"/>
          </a:xfrm>
          <a:prstGeom prst="rect">
            <a:avLst/>
          </a:prstGeom>
          <a:solidFill>
            <a:srgbClr val="EFF6FF"/>
          </a:solidFill>
          <a:ln/>
        </p:spPr>
      </p:sp>
      <p:pic>
        <p:nvPicPr>
          <p:cNvPr id="9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57488" y="5350669"/>
            <a:ext cx="100013" cy="100013"/>
          </a:xfrm>
          <a:prstGeom prst="rect">
            <a:avLst/>
          </a:prstGeom>
        </p:spPr>
      </p:pic>
      <p:sp>
        <p:nvSpPr>
          <p:cNvPr id="95" name="Text 70"/>
          <p:cNvSpPr/>
          <p:nvPr/>
        </p:nvSpPr>
        <p:spPr>
          <a:xfrm>
            <a:off x="703799" y="5332809"/>
            <a:ext cx="199653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تقديرات العائد الاستثماري مبنية على توقعات نمو</a:t>
            </a:r>
            <a:endParaRPr lang="en-US" sz="732" dirty="0"/>
          </a:p>
        </p:txBody>
      </p:sp>
      <p:sp>
        <p:nvSpPr>
          <p:cNvPr id="96" name="Text 71"/>
          <p:cNvSpPr/>
          <p:nvPr/>
        </p:nvSpPr>
        <p:spPr>
          <a:xfrm>
            <a:off x="656918" y="5475684"/>
            <a:ext cx="22005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المستخدمين بنسبة 30% سنوياً ومعدل تحويل 15% من</a:t>
            </a:r>
            <a:endParaRPr lang="en-US" sz="732" dirty="0"/>
          </a:p>
        </p:txBody>
      </p:sp>
      <p:sp>
        <p:nvSpPr>
          <p:cNvPr id="97" name="Text 72"/>
          <p:cNvSpPr/>
          <p:nvPr/>
        </p:nvSpPr>
        <p:spPr>
          <a:xfrm>
            <a:off x="1647165" y="5618559"/>
            <a:ext cx="121033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الخطة المجانية إلى المدفوعة. </a:t>
            </a:r>
            <a:endParaRPr lang="en-US" sz="732" dirty="0"/>
          </a:p>
        </p:txBody>
      </p:sp>
      <p:pic>
        <p:nvPicPr>
          <p:cNvPr id="98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46820" y="5643563"/>
            <a:ext cx="761981" cy="457200"/>
          </a:xfrm>
          <a:prstGeom prst="rect">
            <a:avLst/>
          </a:prstGeom>
        </p:spPr>
      </p:pic>
      <p:sp>
        <p:nvSpPr>
          <p:cNvPr id="99" name="Text 73"/>
          <p:cNvSpPr/>
          <p:nvPr/>
        </p:nvSpPr>
        <p:spPr>
          <a:xfrm>
            <a:off x="285750" y="5800725"/>
            <a:ext cx="9753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برافولينو التعليمية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007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001125" y="0"/>
            <a:ext cx="142875" cy="61007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0" y="285750"/>
            <a:ext cx="457200" cy="457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49103" y="328613"/>
            <a:ext cx="273764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2025" b="1" dirty="0">
                <a:solidFill>
                  <a:srgbClr val="43A04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خارطة الطريق المستقبلية</a:t>
            </a:r>
            <a:endParaRPr lang="en-US" sz="2025" dirty="0"/>
          </a:p>
        </p:txBody>
      </p:sp>
      <p:sp>
        <p:nvSpPr>
          <p:cNvPr id="6" name="Shape 2"/>
          <p:cNvSpPr/>
          <p:nvPr/>
        </p:nvSpPr>
        <p:spPr>
          <a:xfrm>
            <a:off x="7372350" y="671513"/>
            <a:ext cx="914400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1200150"/>
            <a:ext cx="8572500" cy="28575"/>
          </a:xfrm>
          <a:prstGeom prst="rect">
            <a:avLst/>
          </a:prstGeom>
          <a:solidFill>
            <a:srgbClr val="E0E0E0"/>
          </a:solidFill>
          <a:ln/>
        </p:spPr>
      </p:sp>
      <p:sp>
        <p:nvSpPr>
          <p:cNvPr id="8" name="Shape 4"/>
          <p:cNvSpPr/>
          <p:nvPr/>
        </p:nvSpPr>
        <p:spPr>
          <a:xfrm>
            <a:off x="7975299" y="914400"/>
            <a:ext cx="142875" cy="142875"/>
          </a:xfrm>
          <a:prstGeom prst="ellipse">
            <a:avLst/>
          </a:prstGeom>
          <a:solidFill>
            <a:srgbClr val="2563EB"/>
          </a:solidFill>
          <a:ln/>
        </p:spPr>
      </p:sp>
      <p:sp>
        <p:nvSpPr>
          <p:cNvPr id="9" name="Text 5"/>
          <p:cNvSpPr/>
          <p:nvPr/>
        </p:nvSpPr>
        <p:spPr>
          <a:xfrm>
            <a:off x="7235196" y="1128713"/>
            <a:ext cx="16230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1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7235196" y="1300163"/>
            <a:ext cx="16230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2025</a:t>
            </a:r>
            <a:endParaRPr lang="en-US" sz="732" dirty="0"/>
          </a:p>
        </p:txBody>
      </p:sp>
      <p:sp>
        <p:nvSpPr>
          <p:cNvPr id="11" name="Shape 7"/>
          <p:cNvSpPr/>
          <p:nvPr/>
        </p:nvSpPr>
        <p:spPr>
          <a:xfrm>
            <a:off x="6237945" y="914400"/>
            <a:ext cx="142875" cy="142875"/>
          </a:xfrm>
          <a:prstGeom prst="ellipse">
            <a:avLst/>
          </a:prstGeom>
          <a:solidFill>
            <a:srgbClr val="059669"/>
          </a:solidFill>
          <a:ln/>
        </p:spPr>
      </p:sp>
      <p:sp>
        <p:nvSpPr>
          <p:cNvPr id="12" name="Text 8"/>
          <p:cNvSpPr/>
          <p:nvPr/>
        </p:nvSpPr>
        <p:spPr>
          <a:xfrm>
            <a:off x="5497841" y="1128713"/>
            <a:ext cx="16230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2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497841" y="1300163"/>
            <a:ext cx="16230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2026</a:t>
            </a:r>
            <a:endParaRPr lang="en-US" sz="732" dirty="0"/>
          </a:p>
        </p:txBody>
      </p:sp>
      <p:sp>
        <p:nvSpPr>
          <p:cNvPr id="14" name="Shape 10"/>
          <p:cNvSpPr/>
          <p:nvPr/>
        </p:nvSpPr>
        <p:spPr>
          <a:xfrm>
            <a:off x="4500590" y="914400"/>
            <a:ext cx="142875" cy="142875"/>
          </a:xfrm>
          <a:prstGeom prst="ellipse">
            <a:avLst/>
          </a:prstGeom>
          <a:solidFill>
            <a:srgbClr val="F59E0B"/>
          </a:solidFill>
          <a:ln/>
        </p:spPr>
      </p:sp>
      <p:sp>
        <p:nvSpPr>
          <p:cNvPr id="15" name="Text 11"/>
          <p:cNvSpPr/>
          <p:nvPr/>
        </p:nvSpPr>
        <p:spPr>
          <a:xfrm>
            <a:off x="3760487" y="1128713"/>
            <a:ext cx="16230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3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760487" y="1300163"/>
            <a:ext cx="16230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2027</a:t>
            </a:r>
            <a:endParaRPr lang="en-US" sz="732" dirty="0"/>
          </a:p>
        </p:txBody>
      </p:sp>
      <p:sp>
        <p:nvSpPr>
          <p:cNvPr id="17" name="Shape 13"/>
          <p:cNvSpPr/>
          <p:nvPr/>
        </p:nvSpPr>
        <p:spPr>
          <a:xfrm>
            <a:off x="2763236" y="914400"/>
            <a:ext cx="142875" cy="142875"/>
          </a:xfrm>
          <a:prstGeom prst="ellipse">
            <a:avLst/>
          </a:prstGeom>
          <a:solidFill>
            <a:srgbClr val="DC2626"/>
          </a:solidFill>
          <a:ln/>
        </p:spPr>
      </p:sp>
      <p:sp>
        <p:nvSpPr>
          <p:cNvPr id="18" name="Text 14"/>
          <p:cNvSpPr/>
          <p:nvPr/>
        </p:nvSpPr>
        <p:spPr>
          <a:xfrm>
            <a:off x="2023132" y="1128713"/>
            <a:ext cx="16230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4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2023132" y="1300163"/>
            <a:ext cx="16230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2028</a:t>
            </a:r>
            <a:endParaRPr lang="en-US" sz="732" dirty="0"/>
          </a:p>
        </p:txBody>
      </p:sp>
      <p:sp>
        <p:nvSpPr>
          <p:cNvPr id="20" name="Shape 16"/>
          <p:cNvSpPr/>
          <p:nvPr/>
        </p:nvSpPr>
        <p:spPr>
          <a:xfrm>
            <a:off x="1025882" y="914400"/>
            <a:ext cx="142875" cy="142875"/>
          </a:xfrm>
          <a:prstGeom prst="ellipse">
            <a:avLst/>
          </a:prstGeom>
          <a:solidFill>
            <a:srgbClr val="7C3AED"/>
          </a:solidFill>
          <a:ln/>
        </p:spPr>
      </p:sp>
      <p:sp>
        <p:nvSpPr>
          <p:cNvPr id="21" name="Text 17"/>
          <p:cNvSpPr/>
          <p:nvPr/>
        </p:nvSpPr>
        <p:spPr>
          <a:xfrm>
            <a:off x="285778" y="1128713"/>
            <a:ext cx="16230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المرحلة 5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85778" y="1300163"/>
            <a:ext cx="16230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2029</a:t>
            </a:r>
            <a:endParaRPr lang="en-US" sz="732" dirty="0"/>
          </a:p>
        </p:txBody>
      </p:sp>
      <p:sp>
        <p:nvSpPr>
          <p:cNvPr id="23" name="Shape 19"/>
          <p:cNvSpPr/>
          <p:nvPr/>
        </p:nvSpPr>
        <p:spPr>
          <a:xfrm>
            <a:off x="7235196" y="1843088"/>
            <a:ext cx="1623054" cy="1685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Shape 20"/>
          <p:cNvSpPr/>
          <p:nvPr/>
        </p:nvSpPr>
        <p:spPr>
          <a:xfrm>
            <a:off x="7349496" y="1957388"/>
            <a:ext cx="1394454" cy="28575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25" name="Text 21"/>
          <p:cNvSpPr/>
          <p:nvPr/>
        </p:nvSpPr>
        <p:spPr>
          <a:xfrm>
            <a:off x="7349496" y="2100263"/>
            <a:ext cx="139445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الإطلاق الأساسي</a:t>
            </a:r>
            <a:endParaRPr lang="en-US" sz="942" dirty="0"/>
          </a:p>
        </p:txBody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38" y="2414588"/>
            <a:ext cx="100013" cy="100013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7349496" y="2386013"/>
            <a:ext cx="123729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إطلاق المنصة بالمواد الأساسية</a:t>
            </a:r>
            <a:endParaRPr lang="en-US" sz="732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38" y="2757488"/>
            <a:ext cx="100013" cy="100013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349496" y="2728913"/>
            <a:ext cx="123729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تطبيق الويب والهاتف المحمول</a:t>
            </a:r>
            <a:endParaRPr lang="en-US" sz="732" dirty="0"/>
          </a:p>
        </p:txBody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38" y="3100388"/>
            <a:ext cx="100013" cy="100013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407483" y="3071813"/>
            <a:ext cx="117930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مع 10 مدارس رائدة</a:t>
            </a:r>
            <a:endParaRPr lang="en-US" sz="732" dirty="0"/>
          </a:p>
        </p:txBody>
      </p:sp>
      <p:pic>
        <p:nvPicPr>
          <p:cNvPr id="3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938" y="3300413"/>
            <a:ext cx="100013" cy="100013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7379745" y="3271838"/>
            <a:ext cx="120704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الوصول إلى 10,000 مستخدم</a:t>
            </a:r>
            <a:endParaRPr lang="en-US" sz="732" dirty="0"/>
          </a:p>
        </p:txBody>
      </p:sp>
      <p:sp>
        <p:nvSpPr>
          <p:cNvPr id="34" name="Shape 26"/>
          <p:cNvSpPr/>
          <p:nvPr/>
        </p:nvSpPr>
        <p:spPr>
          <a:xfrm>
            <a:off x="5497841" y="1843088"/>
            <a:ext cx="1623054" cy="1685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Shape 27"/>
          <p:cNvSpPr/>
          <p:nvPr/>
        </p:nvSpPr>
        <p:spPr>
          <a:xfrm>
            <a:off x="5612141" y="1957388"/>
            <a:ext cx="1394454" cy="28575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36" name="Text 28"/>
          <p:cNvSpPr/>
          <p:nvPr/>
        </p:nvSpPr>
        <p:spPr>
          <a:xfrm>
            <a:off x="5612141" y="2100263"/>
            <a:ext cx="139445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المحلي</a:t>
            </a:r>
            <a:endParaRPr lang="en-US" sz="942" dirty="0"/>
          </a:p>
        </p:txBody>
      </p:sp>
      <p:pic>
        <p:nvPicPr>
          <p:cNvPr id="3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583" y="2414588"/>
            <a:ext cx="100013" cy="100013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771285" y="2386013"/>
            <a:ext cx="107814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إضافة مواد تعليمية متقدمة</a:t>
            </a:r>
            <a:endParaRPr lang="en-US" sz="732" dirty="0"/>
          </a:p>
        </p:txBody>
      </p:sp>
      <p:pic>
        <p:nvPicPr>
          <p:cNvPr id="3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583" y="2614613"/>
            <a:ext cx="100013" cy="100013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5774857" y="2586038"/>
            <a:ext cx="107457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تطوير نظام التعلم التكيفي</a:t>
            </a:r>
            <a:endParaRPr lang="en-US" sz="732" dirty="0"/>
          </a:p>
        </p:txBody>
      </p:sp>
      <p:pic>
        <p:nvPicPr>
          <p:cNvPr id="4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6583" y="2814638"/>
            <a:ext cx="100013" cy="100013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5917592" y="2786063"/>
            <a:ext cx="9318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مع 50 مدرسة</a:t>
            </a:r>
            <a:endParaRPr lang="en-US" sz="732" dirty="0"/>
          </a:p>
        </p:txBody>
      </p:sp>
      <p:pic>
        <p:nvPicPr>
          <p:cNvPr id="4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6583" y="3014663"/>
            <a:ext cx="100013" cy="100013"/>
          </a:xfrm>
          <a:prstGeom prst="rect">
            <a:avLst/>
          </a:prstGeom>
        </p:spPr>
      </p:pic>
      <p:sp>
        <p:nvSpPr>
          <p:cNvPr id="44" name="Text 32"/>
          <p:cNvSpPr/>
          <p:nvPr/>
        </p:nvSpPr>
        <p:spPr>
          <a:xfrm>
            <a:off x="5642390" y="2986088"/>
            <a:ext cx="120704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الوصول إلى 50,000 مستخدم</a:t>
            </a:r>
            <a:endParaRPr lang="en-US" sz="732" dirty="0"/>
          </a:p>
        </p:txBody>
      </p:sp>
      <p:sp>
        <p:nvSpPr>
          <p:cNvPr id="45" name="Shape 33"/>
          <p:cNvSpPr/>
          <p:nvPr/>
        </p:nvSpPr>
        <p:spPr>
          <a:xfrm>
            <a:off x="3760487" y="1843088"/>
            <a:ext cx="1623054" cy="1685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6" name="Shape 34"/>
          <p:cNvSpPr/>
          <p:nvPr/>
        </p:nvSpPr>
        <p:spPr>
          <a:xfrm>
            <a:off x="3874787" y="1957388"/>
            <a:ext cx="1394454" cy="28575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47" name="Text 35"/>
          <p:cNvSpPr/>
          <p:nvPr/>
        </p:nvSpPr>
        <p:spPr>
          <a:xfrm>
            <a:off x="3874787" y="2100263"/>
            <a:ext cx="139445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الإقليمي</a:t>
            </a:r>
            <a:endParaRPr lang="en-US" sz="942" dirty="0"/>
          </a:p>
        </p:txBody>
      </p:sp>
      <p:pic>
        <p:nvPicPr>
          <p:cNvPr id="4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9229" y="2414588"/>
            <a:ext cx="100013" cy="100013"/>
          </a:xfrm>
          <a:prstGeom prst="rect">
            <a:avLst/>
          </a:prstGeom>
        </p:spPr>
      </p:pic>
      <p:sp>
        <p:nvSpPr>
          <p:cNvPr id="49" name="Text 36"/>
          <p:cNvSpPr/>
          <p:nvPr/>
        </p:nvSpPr>
        <p:spPr>
          <a:xfrm>
            <a:off x="3874787" y="2386013"/>
            <a:ext cx="123729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لأسواق المغرب وتونس</a:t>
            </a:r>
            <a:endParaRPr lang="en-US" sz="732" dirty="0"/>
          </a:p>
        </p:txBody>
      </p:sp>
      <p:pic>
        <p:nvPicPr>
          <p:cNvPr id="5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9229" y="2757488"/>
            <a:ext cx="100013" cy="100013"/>
          </a:xfrm>
          <a:prstGeom prst="rect">
            <a:avLst/>
          </a:prstGeom>
        </p:spPr>
      </p:pic>
      <p:sp>
        <p:nvSpPr>
          <p:cNvPr id="51" name="Text 37"/>
          <p:cNvSpPr/>
          <p:nvPr/>
        </p:nvSpPr>
        <p:spPr>
          <a:xfrm>
            <a:off x="3879335" y="2728913"/>
            <a:ext cx="123274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إضافة محتوى مخصص لكل بلد</a:t>
            </a:r>
            <a:endParaRPr lang="en-US" sz="732" dirty="0"/>
          </a:p>
        </p:txBody>
      </p:sp>
      <p:pic>
        <p:nvPicPr>
          <p:cNvPr id="5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9229" y="2957513"/>
            <a:ext cx="100013" cy="100013"/>
          </a:xfrm>
          <a:prstGeom prst="rect">
            <a:avLst/>
          </a:prstGeom>
        </p:spPr>
      </p:pic>
      <p:sp>
        <p:nvSpPr>
          <p:cNvPr id="53" name="Text 38"/>
          <p:cNvSpPr/>
          <p:nvPr/>
        </p:nvSpPr>
        <p:spPr>
          <a:xfrm>
            <a:off x="4220673" y="2928938"/>
            <a:ext cx="89140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تطوير منصة للمعلمين</a:t>
            </a:r>
            <a:endParaRPr lang="en-US" sz="732" dirty="0"/>
          </a:p>
        </p:txBody>
      </p:sp>
      <p:pic>
        <p:nvPicPr>
          <p:cNvPr id="5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69229" y="3157538"/>
            <a:ext cx="100013" cy="100013"/>
          </a:xfrm>
          <a:prstGeom prst="rect">
            <a:avLst/>
          </a:prstGeom>
        </p:spPr>
      </p:pic>
      <p:sp>
        <p:nvSpPr>
          <p:cNvPr id="55" name="Text 39"/>
          <p:cNvSpPr/>
          <p:nvPr/>
        </p:nvSpPr>
        <p:spPr>
          <a:xfrm>
            <a:off x="3874787" y="3128963"/>
            <a:ext cx="123729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الوصول إلى 200,000 مستخدم</a:t>
            </a:r>
            <a:endParaRPr lang="en-US" sz="732" dirty="0"/>
          </a:p>
        </p:txBody>
      </p:sp>
      <p:sp>
        <p:nvSpPr>
          <p:cNvPr id="56" name="Shape 40"/>
          <p:cNvSpPr/>
          <p:nvPr/>
        </p:nvSpPr>
        <p:spPr>
          <a:xfrm>
            <a:off x="2023132" y="1843088"/>
            <a:ext cx="1623054" cy="1685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7" name="Shape 41"/>
          <p:cNvSpPr/>
          <p:nvPr/>
        </p:nvSpPr>
        <p:spPr>
          <a:xfrm>
            <a:off x="2137432" y="1957388"/>
            <a:ext cx="1394454" cy="28575"/>
          </a:xfrm>
          <a:prstGeom prst="rect">
            <a:avLst/>
          </a:prstGeom>
          <a:solidFill>
            <a:srgbClr val="DC2626"/>
          </a:solidFill>
          <a:ln/>
        </p:spPr>
      </p:sp>
      <p:sp>
        <p:nvSpPr>
          <p:cNvPr id="58" name="Text 42"/>
          <p:cNvSpPr/>
          <p:nvPr/>
        </p:nvSpPr>
        <p:spPr>
          <a:xfrm>
            <a:off x="2137432" y="2100263"/>
            <a:ext cx="139445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التقني</a:t>
            </a:r>
            <a:endParaRPr lang="en-US" sz="942" dirty="0"/>
          </a:p>
        </p:txBody>
      </p:sp>
      <p:pic>
        <p:nvPicPr>
          <p:cNvPr id="5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1874" y="2414588"/>
            <a:ext cx="100013" cy="100013"/>
          </a:xfrm>
          <a:prstGeom prst="rect">
            <a:avLst/>
          </a:prstGeom>
        </p:spPr>
      </p:pic>
      <p:sp>
        <p:nvSpPr>
          <p:cNvPr id="60" name="Text 43"/>
          <p:cNvSpPr/>
          <p:nvPr/>
        </p:nvSpPr>
        <p:spPr>
          <a:xfrm>
            <a:off x="2284075" y="2386013"/>
            <a:ext cx="10906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إدخال تقنيات الواقع المعزز</a:t>
            </a:r>
            <a:endParaRPr lang="en-US" sz="732" dirty="0"/>
          </a:p>
        </p:txBody>
      </p:sp>
      <p:pic>
        <p:nvPicPr>
          <p:cNvPr id="61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31874" y="2614613"/>
            <a:ext cx="100013" cy="100013"/>
          </a:xfrm>
          <a:prstGeom prst="rect">
            <a:avLst/>
          </a:prstGeom>
        </p:spPr>
      </p:pic>
      <p:sp>
        <p:nvSpPr>
          <p:cNvPr id="62" name="Text 44"/>
          <p:cNvSpPr/>
          <p:nvPr/>
        </p:nvSpPr>
        <p:spPr>
          <a:xfrm>
            <a:off x="2463673" y="2586038"/>
            <a:ext cx="91105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تطوير روبوتات تعليمية</a:t>
            </a:r>
            <a:endParaRPr lang="en-US" sz="732" dirty="0"/>
          </a:p>
        </p:txBody>
      </p:sp>
      <p:pic>
        <p:nvPicPr>
          <p:cNvPr id="63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31874" y="2814638"/>
            <a:ext cx="100013" cy="100013"/>
          </a:xfrm>
          <a:prstGeom prst="rect">
            <a:avLst/>
          </a:prstGeom>
        </p:spPr>
      </p:pic>
      <p:sp>
        <p:nvSpPr>
          <p:cNvPr id="64" name="Text 45"/>
          <p:cNvSpPr/>
          <p:nvPr/>
        </p:nvSpPr>
        <p:spPr>
          <a:xfrm>
            <a:off x="2340443" y="2786063"/>
            <a:ext cx="10342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تحسين الذكاء الاصطناعي</a:t>
            </a:r>
            <a:endParaRPr lang="en-US" sz="732" dirty="0"/>
          </a:p>
        </p:txBody>
      </p:sp>
      <p:pic>
        <p:nvPicPr>
          <p:cNvPr id="65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31874" y="3014663"/>
            <a:ext cx="100013" cy="100013"/>
          </a:xfrm>
          <a:prstGeom prst="rect">
            <a:avLst/>
          </a:prstGeom>
        </p:spPr>
      </p:pic>
      <p:sp>
        <p:nvSpPr>
          <p:cNvPr id="66" name="Text 46"/>
          <p:cNvSpPr/>
          <p:nvPr/>
        </p:nvSpPr>
        <p:spPr>
          <a:xfrm>
            <a:off x="2137432" y="2986088"/>
            <a:ext cx="123729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الوصول إلى 500,000 مستخدم</a:t>
            </a:r>
            <a:endParaRPr lang="en-US" sz="732" dirty="0"/>
          </a:p>
        </p:txBody>
      </p:sp>
      <p:sp>
        <p:nvSpPr>
          <p:cNvPr id="67" name="Shape 47"/>
          <p:cNvSpPr/>
          <p:nvPr/>
        </p:nvSpPr>
        <p:spPr>
          <a:xfrm>
            <a:off x="285778" y="1843088"/>
            <a:ext cx="1623054" cy="1685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8" name="Shape 48"/>
          <p:cNvSpPr/>
          <p:nvPr/>
        </p:nvSpPr>
        <p:spPr>
          <a:xfrm>
            <a:off x="400078" y="1957388"/>
            <a:ext cx="1394454" cy="28575"/>
          </a:xfrm>
          <a:prstGeom prst="rect">
            <a:avLst/>
          </a:prstGeom>
          <a:solidFill>
            <a:srgbClr val="7C3AED"/>
          </a:solidFill>
          <a:ln/>
        </p:spPr>
      </p:sp>
      <p:sp>
        <p:nvSpPr>
          <p:cNvPr id="69" name="Text 49"/>
          <p:cNvSpPr/>
          <p:nvPr/>
        </p:nvSpPr>
        <p:spPr>
          <a:xfrm>
            <a:off x="400078" y="2100263"/>
            <a:ext cx="139445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942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العالمي</a:t>
            </a:r>
            <a:endParaRPr lang="en-US" sz="942" dirty="0"/>
          </a:p>
        </p:txBody>
      </p:sp>
      <p:pic>
        <p:nvPicPr>
          <p:cNvPr id="7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4520" y="2414588"/>
            <a:ext cx="100013" cy="100013"/>
          </a:xfrm>
          <a:prstGeom prst="rect">
            <a:avLst/>
          </a:prstGeom>
        </p:spPr>
      </p:pic>
      <p:sp>
        <p:nvSpPr>
          <p:cNvPr id="71" name="Text 50"/>
          <p:cNvSpPr/>
          <p:nvPr/>
        </p:nvSpPr>
        <p:spPr>
          <a:xfrm>
            <a:off x="701315" y="2386013"/>
            <a:ext cx="93605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التوسع للأسواق العربية</a:t>
            </a:r>
            <a:endParaRPr lang="en-US" sz="732" dirty="0"/>
          </a:p>
        </p:txBody>
      </p:sp>
      <p:pic>
        <p:nvPicPr>
          <p:cNvPr id="72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4520" y="2614613"/>
            <a:ext cx="100013" cy="100013"/>
          </a:xfrm>
          <a:prstGeom prst="rect">
            <a:avLst/>
          </a:prstGeom>
        </p:spPr>
      </p:pic>
      <p:sp>
        <p:nvSpPr>
          <p:cNvPr id="73" name="Text 51"/>
          <p:cNvSpPr/>
          <p:nvPr/>
        </p:nvSpPr>
        <p:spPr>
          <a:xfrm>
            <a:off x="400078" y="2586038"/>
            <a:ext cx="123729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إضافة اللغة الفرنسية والإنجليزية</a:t>
            </a:r>
            <a:endParaRPr lang="en-US" sz="732" dirty="0"/>
          </a:p>
        </p:txBody>
      </p:sp>
      <p:pic>
        <p:nvPicPr>
          <p:cNvPr id="74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4520" y="2957513"/>
            <a:ext cx="100013" cy="100013"/>
          </a:xfrm>
          <a:prstGeom prst="rect">
            <a:avLst/>
          </a:prstGeom>
        </p:spPr>
      </p:pic>
      <p:sp>
        <p:nvSpPr>
          <p:cNvPr id="75" name="Text 52"/>
          <p:cNvSpPr/>
          <p:nvPr/>
        </p:nvSpPr>
        <p:spPr>
          <a:xfrm>
            <a:off x="494928" y="2928938"/>
            <a:ext cx="114244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تطوير منصة تعليمية متكاملة</a:t>
            </a:r>
            <a:endParaRPr lang="en-US" sz="732" dirty="0"/>
          </a:p>
        </p:txBody>
      </p:sp>
      <p:pic>
        <p:nvPicPr>
          <p:cNvPr id="76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94520" y="3157538"/>
            <a:ext cx="100013" cy="100013"/>
          </a:xfrm>
          <a:prstGeom prst="rect">
            <a:avLst/>
          </a:prstGeom>
        </p:spPr>
      </p:pic>
      <p:sp>
        <p:nvSpPr>
          <p:cNvPr id="77" name="Text 53"/>
          <p:cNvSpPr/>
          <p:nvPr/>
        </p:nvSpPr>
        <p:spPr>
          <a:xfrm>
            <a:off x="500286" y="3128963"/>
            <a:ext cx="11370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الوصول إلى مليون مستخدم</a:t>
            </a:r>
            <a:endParaRPr lang="en-US" sz="732" dirty="0"/>
          </a:p>
        </p:txBody>
      </p:sp>
      <p:sp>
        <p:nvSpPr>
          <p:cNvPr id="78" name="Shape 54"/>
          <p:cNvSpPr/>
          <p:nvPr/>
        </p:nvSpPr>
        <p:spPr>
          <a:xfrm>
            <a:off x="4657725" y="3814763"/>
            <a:ext cx="4200525" cy="20002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9" name="Text 55"/>
          <p:cNvSpPr/>
          <p:nvPr/>
        </p:nvSpPr>
        <p:spPr>
          <a:xfrm>
            <a:off x="4800600" y="3957638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أهداف النمو</a:t>
            </a:r>
            <a:endParaRPr lang="en-US" sz="1046" dirty="0"/>
          </a:p>
        </p:txBody>
      </p:sp>
      <p:pic>
        <p:nvPicPr>
          <p:cNvPr id="80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00600" y="4243388"/>
            <a:ext cx="3914775" cy="1428750"/>
          </a:xfrm>
          <a:prstGeom prst="rect">
            <a:avLst/>
          </a:prstGeom>
        </p:spPr>
      </p:pic>
      <p:sp>
        <p:nvSpPr>
          <p:cNvPr id="81" name="Shape 56"/>
          <p:cNvSpPr/>
          <p:nvPr/>
        </p:nvSpPr>
        <p:spPr>
          <a:xfrm>
            <a:off x="285750" y="3814763"/>
            <a:ext cx="4200525" cy="20002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2" name="Text 57"/>
          <p:cNvSpPr/>
          <p:nvPr/>
        </p:nvSpPr>
        <p:spPr>
          <a:xfrm>
            <a:off x="428625" y="3957638"/>
            <a:ext cx="39147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046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التحديات والفرص</a:t>
            </a:r>
            <a:endParaRPr lang="en-US" sz="1046" dirty="0"/>
          </a:p>
        </p:txBody>
      </p:sp>
      <p:sp>
        <p:nvSpPr>
          <p:cNvPr id="83" name="Text 58"/>
          <p:cNvSpPr/>
          <p:nvPr/>
        </p:nvSpPr>
        <p:spPr>
          <a:xfrm>
            <a:off x="2443163" y="4243388"/>
            <a:ext cx="19002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التحديات</a:t>
            </a:r>
            <a:endParaRPr lang="en-US" sz="837" dirty="0"/>
          </a:p>
        </p:txBody>
      </p:sp>
      <p:pic>
        <p:nvPicPr>
          <p:cNvPr id="84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43388" y="4500563"/>
            <a:ext cx="100013" cy="100013"/>
          </a:xfrm>
          <a:prstGeom prst="rect">
            <a:avLst/>
          </a:prstGeom>
        </p:spPr>
      </p:pic>
      <p:sp>
        <p:nvSpPr>
          <p:cNvPr id="85" name="Text 59"/>
          <p:cNvSpPr/>
          <p:nvPr/>
        </p:nvSpPr>
        <p:spPr>
          <a:xfrm>
            <a:off x="3429781" y="4471988"/>
            <a:ext cx="75645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المنافسة المتزايدة</a:t>
            </a:r>
            <a:endParaRPr lang="en-US" sz="732" dirty="0"/>
          </a:p>
        </p:txBody>
      </p:sp>
      <p:pic>
        <p:nvPicPr>
          <p:cNvPr id="8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43388" y="4700588"/>
            <a:ext cx="100013" cy="100013"/>
          </a:xfrm>
          <a:prstGeom prst="rect">
            <a:avLst/>
          </a:prstGeom>
        </p:spPr>
      </p:pic>
      <p:sp>
        <p:nvSpPr>
          <p:cNvPr id="87" name="Text 60"/>
          <p:cNvSpPr/>
          <p:nvPr/>
        </p:nvSpPr>
        <p:spPr>
          <a:xfrm>
            <a:off x="3325192" y="4672013"/>
            <a:ext cx="8610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تكلفة تطوير المحتوى</a:t>
            </a:r>
            <a:endParaRPr lang="en-US" sz="732" dirty="0"/>
          </a:p>
        </p:txBody>
      </p:sp>
      <p:pic>
        <p:nvPicPr>
          <p:cNvPr id="88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43388" y="4900613"/>
            <a:ext cx="100013" cy="100013"/>
          </a:xfrm>
          <a:prstGeom prst="rect">
            <a:avLst/>
          </a:prstGeom>
        </p:spPr>
      </p:pic>
      <p:sp>
        <p:nvSpPr>
          <p:cNvPr id="89" name="Text 61"/>
          <p:cNvSpPr/>
          <p:nvPr/>
        </p:nvSpPr>
        <p:spPr>
          <a:xfrm>
            <a:off x="3079514" y="4872038"/>
            <a:ext cx="110672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التكيف مع المناهج المختلفة</a:t>
            </a:r>
            <a:endParaRPr lang="en-US" sz="732" dirty="0"/>
          </a:p>
        </p:txBody>
      </p:sp>
      <p:sp>
        <p:nvSpPr>
          <p:cNvPr id="90" name="Text 62"/>
          <p:cNvSpPr/>
          <p:nvPr/>
        </p:nvSpPr>
        <p:spPr>
          <a:xfrm>
            <a:off x="428625" y="4243388"/>
            <a:ext cx="19002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837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الفرص</a:t>
            </a:r>
            <a:endParaRPr lang="en-US" sz="837" dirty="0"/>
          </a:p>
        </p:txBody>
      </p:sp>
      <p:pic>
        <p:nvPicPr>
          <p:cNvPr id="91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53853" y="4500563"/>
            <a:ext cx="75009" cy="100013"/>
          </a:xfrm>
          <a:prstGeom prst="rect">
            <a:avLst/>
          </a:prstGeom>
        </p:spPr>
      </p:pic>
      <p:sp>
        <p:nvSpPr>
          <p:cNvPr id="92" name="Text 63"/>
          <p:cNvSpPr/>
          <p:nvPr/>
        </p:nvSpPr>
        <p:spPr>
          <a:xfrm>
            <a:off x="1082836" y="4471988"/>
            <a:ext cx="11138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نمو سوق التعليم الإلكتروني</a:t>
            </a:r>
            <a:endParaRPr lang="en-US" sz="732" dirty="0"/>
          </a:p>
        </p:txBody>
      </p:sp>
      <p:pic>
        <p:nvPicPr>
          <p:cNvPr id="93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53853" y="4700588"/>
            <a:ext cx="75009" cy="100013"/>
          </a:xfrm>
          <a:prstGeom prst="rect">
            <a:avLst/>
          </a:prstGeom>
        </p:spPr>
      </p:pic>
      <p:sp>
        <p:nvSpPr>
          <p:cNvPr id="94" name="Text 64"/>
          <p:cNvSpPr/>
          <p:nvPr/>
        </p:nvSpPr>
        <p:spPr>
          <a:xfrm>
            <a:off x="1054261" y="4672013"/>
            <a:ext cx="114244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دعم حكومي للتحول الرقمي</a:t>
            </a:r>
            <a:endParaRPr lang="en-US" sz="732" dirty="0"/>
          </a:p>
        </p:txBody>
      </p:sp>
      <p:pic>
        <p:nvPicPr>
          <p:cNvPr id="95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53853" y="4900613"/>
            <a:ext cx="75009" cy="100013"/>
          </a:xfrm>
          <a:prstGeom prst="rect">
            <a:avLst/>
          </a:prstGeom>
        </p:spPr>
      </p:pic>
      <p:sp>
        <p:nvSpPr>
          <p:cNvPr id="96" name="Text 65"/>
          <p:cNvSpPr/>
          <p:nvPr/>
        </p:nvSpPr>
        <p:spPr>
          <a:xfrm>
            <a:off x="1276722" y="4872038"/>
            <a:ext cx="9199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732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نقص المنافسة المحلية</a:t>
            </a:r>
            <a:endParaRPr lang="en-US" sz="732" dirty="0"/>
          </a:p>
        </p:txBody>
      </p:sp>
      <p:pic>
        <p:nvPicPr>
          <p:cNvPr id="97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6820" y="5472113"/>
            <a:ext cx="457200" cy="457200"/>
          </a:xfrm>
          <a:prstGeom prst="rect">
            <a:avLst/>
          </a:prstGeom>
        </p:spPr>
      </p:pic>
      <p:sp>
        <p:nvSpPr>
          <p:cNvPr id="98" name="Text 66"/>
          <p:cNvSpPr/>
          <p:nvPr/>
        </p:nvSpPr>
        <p:spPr>
          <a:xfrm>
            <a:off x="285750" y="5629275"/>
            <a:ext cx="9753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منصة برافولينو التعليمية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437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001125" y="0"/>
            <a:ext cx="142875" cy="67437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28" y="285750"/>
            <a:ext cx="914400" cy="9144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3454" y="1371600"/>
            <a:ext cx="4957121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33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انضم إلى مستقبل التعليم</a:t>
            </a:r>
            <a:endParaRPr lang="en-US" sz="3375" dirty="0"/>
          </a:p>
        </p:txBody>
      </p:sp>
      <p:sp>
        <p:nvSpPr>
          <p:cNvPr id="6" name="Text 2"/>
          <p:cNvSpPr/>
          <p:nvPr/>
        </p:nvSpPr>
        <p:spPr>
          <a:xfrm>
            <a:off x="2093454" y="1914525"/>
            <a:ext cx="495712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فرصة استثمارية فريدة في سوق التعليم الإلكتروني المتنامي في الجزائر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6153169" y="2543175"/>
            <a:ext cx="2705081" cy="177165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329613" y="2714625"/>
            <a:ext cx="357188" cy="357188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481" y="280749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88442" y="2778919"/>
            <a:ext cx="112687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فرصة استثمارية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0" y="3214688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91397" y="3186113"/>
            <a:ext cx="12239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عائد استثماري متوقع 35%</a:t>
            </a:r>
            <a:endParaRPr lang="en-US" sz="837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0" y="3471863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01988" y="3443288"/>
            <a:ext cx="13133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سوق بقيمة 100 مليون دولار</a:t>
            </a:r>
            <a:endParaRPr lang="en-US" sz="837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0" y="3729038"/>
            <a:ext cx="114300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502137" y="3700463"/>
            <a:ext cx="10132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نمو سنوي بنسبة 15%</a:t>
            </a:r>
            <a:endParaRPr lang="en-US" sz="837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0" y="3986213"/>
            <a:ext cx="114300" cy="1143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437927" y="3957638"/>
            <a:ext cx="107742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فرص استثمارية متنوعة</a:t>
            </a:r>
            <a:endParaRPr lang="en-US" sz="837" dirty="0"/>
          </a:p>
        </p:txBody>
      </p:sp>
      <p:sp>
        <p:nvSpPr>
          <p:cNvPr id="19" name="Shape 10"/>
          <p:cNvSpPr/>
          <p:nvPr/>
        </p:nvSpPr>
        <p:spPr>
          <a:xfrm>
            <a:off x="3219459" y="2543175"/>
            <a:ext cx="2705109" cy="177165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0" name="Shape 11"/>
          <p:cNvSpPr/>
          <p:nvPr/>
        </p:nvSpPr>
        <p:spPr>
          <a:xfrm>
            <a:off x="5395931" y="2714625"/>
            <a:ext cx="357188" cy="357188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7369" y="2807494"/>
            <a:ext cx="214313" cy="17145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4363715" y="2778919"/>
            <a:ext cx="91791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فرصة شراكة</a:t>
            </a:r>
            <a:endParaRPr lang="en-US" sz="1350" dirty="0"/>
          </a:p>
        </p:txBody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19" y="3214688"/>
            <a:ext cx="114300" cy="1143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3972678" y="3186113"/>
            <a:ext cx="160899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مع المدارس والمؤسسات</a:t>
            </a:r>
            <a:endParaRPr lang="en-US" sz="837" dirty="0"/>
          </a:p>
        </p:txBody>
      </p:sp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19" y="3471863"/>
            <a:ext cx="114300" cy="11430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4135199" y="3443288"/>
            <a:ext cx="14464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مع شركات التكنولوجيا</a:t>
            </a:r>
            <a:endParaRPr lang="en-US" sz="837" dirty="0"/>
          </a:p>
        </p:txBody>
      </p:sp>
      <p:pic>
        <p:nvPicPr>
          <p:cNvPr id="2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8819" y="3729038"/>
            <a:ext cx="114300" cy="11430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4274502" y="3700463"/>
            <a:ext cx="13071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مع مزودي المحتوى</a:t>
            </a:r>
            <a:endParaRPr lang="en-US" sz="837" dirty="0"/>
          </a:p>
        </p:txBody>
      </p:sp>
      <p:pic>
        <p:nvPicPr>
          <p:cNvPr id="2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8819" y="3986213"/>
            <a:ext cx="114300" cy="114300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4188777" y="3957638"/>
            <a:ext cx="139289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شراكات مع شركات الاتصالات</a:t>
            </a:r>
            <a:endParaRPr lang="en-US" sz="837" dirty="0"/>
          </a:p>
        </p:txBody>
      </p:sp>
      <p:sp>
        <p:nvSpPr>
          <p:cNvPr id="31" name="Shape 17"/>
          <p:cNvSpPr/>
          <p:nvPr/>
        </p:nvSpPr>
        <p:spPr>
          <a:xfrm>
            <a:off x="285778" y="2543175"/>
            <a:ext cx="2705081" cy="177165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2" name="Shape 18"/>
          <p:cNvSpPr/>
          <p:nvPr/>
        </p:nvSpPr>
        <p:spPr>
          <a:xfrm>
            <a:off x="2462222" y="2714625"/>
            <a:ext cx="357188" cy="357188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</p:sp>
      <p:pic>
        <p:nvPicPr>
          <p:cNvPr id="3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5091" y="2807494"/>
            <a:ext cx="171450" cy="171450"/>
          </a:xfrm>
          <a:prstGeom prst="rect">
            <a:avLst/>
          </a:prstGeom>
        </p:spPr>
      </p:pic>
      <p:sp>
        <p:nvSpPr>
          <p:cNvPr id="34" name="Text 19"/>
          <p:cNvSpPr/>
          <p:nvPr/>
        </p:nvSpPr>
        <p:spPr>
          <a:xfrm>
            <a:off x="1563951" y="2778919"/>
            <a:ext cx="78397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تواصل معنا</a:t>
            </a:r>
            <a:endParaRPr lang="en-US" sz="1350" dirty="0"/>
          </a:p>
        </p:txBody>
      </p:sp>
      <p:pic>
        <p:nvPicPr>
          <p:cNvPr id="3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5109" y="3214688"/>
            <a:ext cx="114300" cy="114300"/>
          </a:xfrm>
          <a:prstGeom prst="rect">
            <a:avLst/>
          </a:prstGeom>
        </p:spPr>
      </p:pic>
      <p:sp>
        <p:nvSpPr>
          <p:cNvPr id="36" name="Text 20"/>
          <p:cNvSpPr/>
          <p:nvPr/>
        </p:nvSpPr>
        <p:spPr>
          <a:xfrm>
            <a:off x="1676633" y="3186113"/>
            <a:ext cx="9713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info@bravolino.dz</a:t>
            </a:r>
            <a:endParaRPr lang="en-US" sz="837" dirty="0"/>
          </a:p>
        </p:txBody>
      </p:sp>
      <p:pic>
        <p:nvPicPr>
          <p:cNvPr id="37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5109" y="3471863"/>
            <a:ext cx="114300" cy="114300"/>
          </a:xfrm>
          <a:prstGeom prst="rect">
            <a:avLst/>
          </a:prstGeom>
        </p:spPr>
      </p:pic>
      <p:sp>
        <p:nvSpPr>
          <p:cNvPr id="38" name="Text 21"/>
          <p:cNvSpPr/>
          <p:nvPr/>
        </p:nvSpPr>
        <p:spPr>
          <a:xfrm>
            <a:off x="1731718" y="3443288"/>
            <a:ext cx="9162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+213 XX XX XX XX</a:t>
            </a:r>
            <a:endParaRPr lang="en-US" sz="837" dirty="0"/>
          </a:p>
        </p:txBody>
      </p:sp>
      <p:pic>
        <p:nvPicPr>
          <p:cNvPr id="39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3684" y="3729038"/>
            <a:ext cx="85725" cy="114300"/>
          </a:xfrm>
          <a:prstGeom prst="rect">
            <a:avLst/>
          </a:prstGeom>
        </p:spPr>
      </p:pic>
      <p:sp>
        <p:nvSpPr>
          <p:cNvPr id="40" name="Text 22"/>
          <p:cNvSpPr/>
          <p:nvPr/>
        </p:nvSpPr>
        <p:spPr>
          <a:xfrm>
            <a:off x="1536604" y="3700463"/>
            <a:ext cx="113993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الجزائر العاصمة، الجزائر</a:t>
            </a:r>
            <a:endParaRPr lang="en-US" sz="837" dirty="0"/>
          </a:p>
        </p:txBody>
      </p:sp>
      <p:pic>
        <p:nvPicPr>
          <p:cNvPr id="41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05109" y="3986213"/>
            <a:ext cx="114300" cy="114300"/>
          </a:xfrm>
          <a:prstGeom prst="rect">
            <a:avLst/>
          </a:prstGeom>
        </p:spPr>
      </p:pic>
      <p:sp>
        <p:nvSpPr>
          <p:cNvPr id="42" name="Text 23"/>
          <p:cNvSpPr/>
          <p:nvPr/>
        </p:nvSpPr>
        <p:spPr>
          <a:xfrm>
            <a:off x="1692399" y="3957638"/>
            <a:ext cx="9555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www.bravolino.dz</a:t>
            </a:r>
            <a:endParaRPr lang="en-US" sz="837" dirty="0"/>
          </a:p>
        </p:txBody>
      </p:sp>
      <p:sp>
        <p:nvSpPr>
          <p:cNvPr id="43" name="Shape 24"/>
          <p:cNvSpPr/>
          <p:nvPr/>
        </p:nvSpPr>
        <p:spPr>
          <a:xfrm>
            <a:off x="1371600" y="4586288"/>
            <a:ext cx="6400800" cy="137160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44" name="Text 25"/>
          <p:cNvSpPr/>
          <p:nvPr/>
        </p:nvSpPr>
        <p:spPr>
          <a:xfrm>
            <a:off x="1543050" y="4757738"/>
            <a:ext cx="60579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لماذا الاستثمار الآن؟</a:t>
            </a:r>
            <a:endParaRPr lang="en-US" sz="1350" dirty="0"/>
          </a:p>
        </p:txBody>
      </p:sp>
      <p:sp>
        <p:nvSpPr>
          <p:cNvPr id="45" name="Text 26"/>
          <p:cNvSpPr/>
          <p:nvPr/>
        </p:nvSpPr>
        <p:spPr>
          <a:xfrm>
            <a:off x="6172200" y="5100638"/>
            <a:ext cx="1428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5+</a:t>
            </a:r>
            <a:endParaRPr lang="en-US" sz="2025" dirty="0"/>
          </a:p>
        </p:txBody>
      </p:sp>
      <p:sp>
        <p:nvSpPr>
          <p:cNvPr id="46" name="Text 27"/>
          <p:cNvSpPr/>
          <p:nvPr/>
        </p:nvSpPr>
        <p:spPr>
          <a:xfrm>
            <a:off x="6172200" y="5443538"/>
            <a:ext cx="1428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ملايين طفل في الفئة المستهدفة</a:t>
            </a:r>
            <a:endParaRPr lang="en-US" sz="837" dirty="0"/>
          </a:p>
        </p:txBody>
      </p:sp>
      <p:sp>
        <p:nvSpPr>
          <p:cNvPr id="47" name="Text 28"/>
          <p:cNvSpPr/>
          <p:nvPr/>
        </p:nvSpPr>
        <p:spPr>
          <a:xfrm>
            <a:off x="4629150" y="5100638"/>
            <a:ext cx="1428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</a:t>
            </a:r>
            <a:endParaRPr lang="en-US" sz="2025" dirty="0"/>
          </a:p>
        </p:txBody>
      </p:sp>
      <p:sp>
        <p:nvSpPr>
          <p:cNvPr id="48" name="Text 29"/>
          <p:cNvSpPr/>
          <p:nvPr/>
        </p:nvSpPr>
        <p:spPr>
          <a:xfrm>
            <a:off x="4629150" y="5443538"/>
            <a:ext cx="1428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نمو سنوي في سوق التعليم الإلكتروني</a:t>
            </a:r>
            <a:endParaRPr lang="en-US" sz="837" dirty="0"/>
          </a:p>
        </p:txBody>
      </p:sp>
      <p:sp>
        <p:nvSpPr>
          <p:cNvPr id="49" name="Text 30"/>
          <p:cNvSpPr/>
          <p:nvPr/>
        </p:nvSpPr>
        <p:spPr>
          <a:xfrm>
            <a:off x="3086100" y="5100638"/>
            <a:ext cx="1428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85%</a:t>
            </a:r>
            <a:endParaRPr lang="en-US" sz="2025" dirty="0"/>
          </a:p>
        </p:txBody>
      </p:sp>
      <p:sp>
        <p:nvSpPr>
          <p:cNvPr id="50" name="Text 31"/>
          <p:cNvSpPr/>
          <p:nvPr/>
        </p:nvSpPr>
        <p:spPr>
          <a:xfrm>
            <a:off x="3086100" y="5443538"/>
            <a:ext cx="1428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من الأسر تمتلك هواتف ذكية</a:t>
            </a:r>
            <a:endParaRPr lang="en-US" sz="837" dirty="0"/>
          </a:p>
        </p:txBody>
      </p:sp>
      <p:sp>
        <p:nvSpPr>
          <p:cNvPr id="51" name="Text 32"/>
          <p:cNvSpPr/>
          <p:nvPr/>
        </p:nvSpPr>
        <p:spPr>
          <a:xfrm>
            <a:off x="1543050" y="5100638"/>
            <a:ext cx="1428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35%</a:t>
            </a:r>
            <a:endParaRPr lang="en-US" sz="2025" dirty="0"/>
          </a:p>
        </p:txBody>
      </p:sp>
      <p:sp>
        <p:nvSpPr>
          <p:cNvPr id="52" name="Text 33"/>
          <p:cNvSpPr/>
          <p:nvPr/>
        </p:nvSpPr>
        <p:spPr>
          <a:xfrm>
            <a:off x="1543050" y="5443538"/>
            <a:ext cx="1428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عائد استثماري متوقع</a:t>
            </a:r>
            <a:endParaRPr lang="en-US" sz="837" dirty="0"/>
          </a:p>
        </p:txBody>
      </p:sp>
      <p:sp>
        <p:nvSpPr>
          <p:cNvPr id="53" name="Text 34"/>
          <p:cNvSpPr/>
          <p:nvPr/>
        </p:nvSpPr>
        <p:spPr>
          <a:xfrm>
            <a:off x="2037141" y="6186488"/>
            <a:ext cx="506971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rtl="1"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"استثمر في مستقبل أطفالنا، استثمر في مستقبل الجزائر"</a:t>
            </a:r>
            <a:endParaRPr lang="en-US" sz="1688" dirty="0"/>
          </a:p>
        </p:txBody>
      </p:sp>
      <p:pic>
        <p:nvPicPr>
          <p:cNvPr id="54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0138" y="6357938"/>
            <a:ext cx="171450" cy="171450"/>
          </a:xfrm>
          <a:prstGeom prst="rect">
            <a:avLst/>
          </a:prstGeom>
        </p:spPr>
      </p:pic>
      <p:pic>
        <p:nvPicPr>
          <p:cNvPr id="55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388" y="6357938"/>
            <a:ext cx="171450" cy="171450"/>
          </a:xfrm>
          <a:prstGeom prst="rect">
            <a:avLst/>
          </a:prstGeom>
        </p:spPr>
      </p:pic>
      <p:pic>
        <p:nvPicPr>
          <p:cNvPr id="56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0069" y="6357938"/>
            <a:ext cx="150019" cy="171450"/>
          </a:xfrm>
          <a:prstGeom prst="rect">
            <a:avLst/>
          </a:prstGeom>
        </p:spPr>
      </p:pic>
      <p:pic>
        <p:nvPicPr>
          <p:cNvPr id="57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5750" y="6357938"/>
            <a:ext cx="150019" cy="171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2025-07-19T19:46:01Z</dcterms:created>
  <dcterms:modified xsi:type="dcterms:W3CDTF">2025-07-19T19:46:01Z</dcterms:modified>
</cp:coreProperties>
</file>